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7" r:id="rId2"/>
  </p:sldMasterIdLst>
  <p:notesMasterIdLst>
    <p:notesMasterId r:id="rId99"/>
  </p:notesMasterIdLst>
  <p:sldIdLst>
    <p:sldId id="256" r:id="rId3"/>
    <p:sldId id="498" r:id="rId4"/>
    <p:sldId id="620" r:id="rId5"/>
    <p:sldId id="318" r:id="rId6"/>
    <p:sldId id="323" r:id="rId7"/>
    <p:sldId id="876" r:id="rId8"/>
    <p:sldId id="614" r:id="rId9"/>
    <p:sldId id="532" r:id="rId10"/>
    <p:sldId id="566" r:id="rId11"/>
    <p:sldId id="615" r:id="rId12"/>
    <p:sldId id="572" r:id="rId13"/>
    <p:sldId id="616" r:id="rId14"/>
    <p:sldId id="596" r:id="rId15"/>
    <p:sldId id="618" r:id="rId16"/>
    <p:sldId id="598" r:id="rId17"/>
    <p:sldId id="599" r:id="rId18"/>
    <p:sldId id="600" r:id="rId19"/>
    <p:sldId id="619" r:id="rId20"/>
    <p:sldId id="608" r:id="rId21"/>
    <p:sldId id="622" r:id="rId22"/>
    <p:sldId id="623" r:id="rId23"/>
    <p:sldId id="621" r:id="rId24"/>
    <p:sldId id="570" r:id="rId25"/>
    <p:sldId id="563" r:id="rId26"/>
    <p:sldId id="536" r:id="rId27"/>
    <p:sldId id="533" r:id="rId28"/>
    <p:sldId id="537" r:id="rId29"/>
    <p:sldId id="539" r:id="rId30"/>
    <p:sldId id="541" r:id="rId31"/>
    <p:sldId id="540" r:id="rId32"/>
    <p:sldId id="542" r:id="rId33"/>
    <p:sldId id="543" r:id="rId34"/>
    <p:sldId id="544" r:id="rId35"/>
    <p:sldId id="545" r:id="rId36"/>
    <p:sldId id="538" r:id="rId37"/>
    <p:sldId id="564" r:id="rId38"/>
    <p:sldId id="565" r:id="rId39"/>
    <p:sldId id="546" r:id="rId40"/>
    <p:sldId id="500" r:id="rId41"/>
    <p:sldId id="601" r:id="rId42"/>
    <p:sldId id="547" r:id="rId43"/>
    <p:sldId id="502" r:id="rId44"/>
    <p:sldId id="602" r:id="rId45"/>
    <p:sldId id="310" r:id="rId46"/>
    <p:sldId id="503" r:id="rId47"/>
    <p:sldId id="594" r:id="rId48"/>
    <p:sldId id="595" r:id="rId49"/>
    <p:sldId id="573" r:id="rId50"/>
    <p:sldId id="574" r:id="rId51"/>
    <p:sldId id="575" r:id="rId52"/>
    <p:sldId id="603" r:id="rId53"/>
    <p:sldId id="527" r:id="rId54"/>
    <p:sldId id="604" r:id="rId55"/>
    <p:sldId id="571" r:id="rId56"/>
    <p:sldId id="311" r:id="rId57"/>
    <p:sldId id="312" r:id="rId58"/>
    <p:sldId id="406" r:id="rId59"/>
    <p:sldId id="605" r:id="rId60"/>
    <p:sldId id="579" r:id="rId61"/>
    <p:sldId id="577" r:id="rId62"/>
    <p:sldId id="578" r:id="rId63"/>
    <p:sldId id="582" r:id="rId64"/>
    <p:sldId id="583" r:id="rId65"/>
    <p:sldId id="585" r:id="rId66"/>
    <p:sldId id="586" r:id="rId67"/>
    <p:sldId id="587" r:id="rId68"/>
    <p:sldId id="580" r:id="rId69"/>
    <p:sldId id="581" r:id="rId70"/>
    <p:sldId id="606" r:id="rId71"/>
    <p:sldId id="588" r:id="rId72"/>
    <p:sldId id="589" r:id="rId73"/>
    <p:sldId id="591" r:id="rId74"/>
    <p:sldId id="590" r:id="rId75"/>
    <p:sldId id="331" r:id="rId76"/>
    <p:sldId id="592" r:id="rId77"/>
    <p:sldId id="264" r:id="rId78"/>
    <p:sldId id="265" r:id="rId79"/>
    <p:sldId id="266" r:id="rId80"/>
    <p:sldId id="267" r:id="rId81"/>
    <p:sldId id="593" r:id="rId82"/>
    <p:sldId id="511" r:id="rId83"/>
    <p:sldId id="512" r:id="rId84"/>
    <p:sldId id="513" r:id="rId85"/>
    <p:sldId id="268" r:id="rId86"/>
    <p:sldId id="269" r:id="rId87"/>
    <p:sldId id="270" r:id="rId88"/>
    <p:sldId id="271" r:id="rId89"/>
    <p:sldId id="272" r:id="rId90"/>
    <p:sldId id="273" r:id="rId91"/>
    <p:sldId id="274" r:id="rId92"/>
    <p:sldId id="607" r:id="rId93"/>
    <p:sldId id="597" r:id="rId94"/>
    <p:sldId id="531" r:id="rId95"/>
    <p:sldId id="469" r:id="rId96"/>
    <p:sldId id="463" r:id="rId97"/>
    <p:sldId id="408" r:id="rId9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25" roundtripDataSignature="AMtx7miaBNfqHTds3AtKFboosNv4pOAy4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1100"/>
    <a:srgbClr val="4D110A"/>
    <a:srgbClr val="8064A2"/>
    <a:srgbClr val="4F81BE"/>
    <a:srgbClr val="BBD8FF"/>
    <a:srgbClr val="009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D99DF0-3CE4-47CC-AF91-CF25A88CF8B1}">
  <a:tblStyle styleId="{A7D99DF0-3CE4-47CC-AF91-CF25A88CF8B1}"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FF0"/>
          </a:solidFill>
        </a:fill>
      </a:tcStyle>
    </a:wholeTbl>
    <a:band1H>
      <a:tcTxStyle b="off" i="off"/>
      <a:tcStyle>
        <a:tcBdr/>
        <a:fill>
          <a:solidFill>
            <a:srgbClr val="CADDE1"/>
          </a:solidFill>
        </a:fill>
      </a:tcStyle>
    </a:band1H>
    <a:band2H>
      <a:tcTxStyle b="off" i="off"/>
      <a:tcStyle>
        <a:tcBdr/>
      </a:tcStyle>
    </a:band2H>
    <a:band1V>
      <a:tcTxStyle b="off" i="off"/>
      <a:tcStyle>
        <a:tcBdr/>
        <a:fill>
          <a:solidFill>
            <a:srgbClr val="CADDE1"/>
          </a:solidFill>
        </a:fill>
      </a:tcStyle>
    </a:band1V>
    <a:band2V>
      <a:tcTxStyle b="off" i="off"/>
      <a:tcStyle>
        <a:tcBdr/>
      </a:tcStyle>
    </a:band2V>
    <a:lastCol>
      <a:tcTxStyle b="on" i="off">
        <a:font>
          <a:latin typeface="Arial"/>
          <a:ea typeface="Arial"/>
          <a:cs typeface="Arial"/>
        </a:font>
        <a:schemeClr val="lt1"/>
      </a:tcTxStyle>
      <a:tcStyle>
        <a:tcBdr/>
        <a:fill>
          <a:solidFill>
            <a:schemeClr val="accent5"/>
          </a:solidFill>
        </a:fill>
      </a:tcStyle>
    </a:lastCol>
    <a:firstCol>
      <a:tcTxStyle b="on" i="off">
        <a:font>
          <a:latin typeface="Arial"/>
          <a:ea typeface="Arial"/>
          <a:cs typeface="Arial"/>
        </a:font>
        <a:schemeClr val="lt1"/>
      </a:tcTxStyle>
      <a:tcStyle>
        <a:tcBdr/>
        <a:fill>
          <a:solidFill>
            <a:schemeClr val="accent5"/>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558"/>
  </p:normalViewPr>
  <p:slideViewPr>
    <p:cSldViewPr snapToGrid="0" snapToObjects="1">
      <p:cViewPr varScale="1">
        <p:scale>
          <a:sx n="109" d="100"/>
          <a:sy n="109" d="100"/>
        </p:scale>
        <p:origin x="216"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28"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2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2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5" Type="http://customschemas.google.com/relationships/presentationmetadata" Target="meta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2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FB0F4E-6967-3B44-A32F-E8B1C7AE98D5}" type="doc">
      <dgm:prSet loTypeId="urn:microsoft.com/office/officeart/2005/8/layout/process5" loCatId="" qsTypeId="urn:microsoft.com/office/officeart/2005/8/quickstyle/simple1" qsCatId="simple" csTypeId="urn:microsoft.com/office/officeart/2005/8/colors/colorful1" csCatId="colorful" phldr="1"/>
      <dgm:spPr/>
      <dgm:t>
        <a:bodyPr/>
        <a:lstStyle/>
        <a:p>
          <a:endParaRPr lang="en-US"/>
        </a:p>
      </dgm:t>
    </dgm:pt>
    <dgm:pt modelId="{75350DEC-25F7-F240-A4BF-3A92E80C52F5}">
      <dgm:prSet phldrT="[Text]"/>
      <dgm:spPr>
        <a:solidFill>
          <a:schemeClr val="tx1">
            <a:lumMod val="65000"/>
            <a:lumOff val="35000"/>
          </a:schemeClr>
        </a:solidFill>
      </dgm:spPr>
      <dgm:t>
        <a:bodyPr/>
        <a:lstStyle/>
        <a:p>
          <a:r>
            <a:rPr lang="en-US" dirty="0"/>
            <a:t>Scope</a:t>
          </a:r>
        </a:p>
      </dgm:t>
    </dgm:pt>
    <dgm:pt modelId="{965794C1-5767-E94D-8105-ED104B4D33E2}" type="parTrans" cxnId="{81D07A23-EA35-C94F-81FA-E72150079877}">
      <dgm:prSet/>
      <dgm:spPr/>
      <dgm:t>
        <a:bodyPr/>
        <a:lstStyle/>
        <a:p>
          <a:endParaRPr lang="en-US"/>
        </a:p>
      </dgm:t>
    </dgm:pt>
    <dgm:pt modelId="{BAC284C6-3986-1C48-93AC-8FEBC662ECEE}" type="sibTrans" cxnId="{81D07A23-EA35-C94F-81FA-E72150079877}">
      <dgm:prSet/>
      <dgm:spPr>
        <a:solidFill>
          <a:schemeClr val="bg2"/>
        </a:solidFill>
      </dgm:spPr>
      <dgm:t>
        <a:bodyPr/>
        <a:lstStyle/>
        <a:p>
          <a:endParaRPr lang="en-US"/>
        </a:p>
      </dgm:t>
    </dgm:pt>
    <dgm:pt modelId="{4F2509E8-87E6-2347-B926-EB9BDDECA6FD}">
      <dgm:prSet phldrT="[Text]"/>
      <dgm:spPr/>
      <dgm:t>
        <a:bodyPr/>
        <a:lstStyle/>
        <a:p>
          <a:r>
            <a:rPr lang="en-US" dirty="0"/>
            <a:t>Data</a:t>
          </a:r>
        </a:p>
      </dgm:t>
    </dgm:pt>
    <dgm:pt modelId="{B4B1EEE1-8225-A643-B681-A7F3FC14ECAD}" type="parTrans" cxnId="{9BF83777-08E0-6140-9D35-BF7D8AF8A067}">
      <dgm:prSet/>
      <dgm:spPr/>
      <dgm:t>
        <a:bodyPr/>
        <a:lstStyle/>
        <a:p>
          <a:endParaRPr lang="en-US"/>
        </a:p>
      </dgm:t>
    </dgm:pt>
    <dgm:pt modelId="{748D4455-259E-4245-ADD2-8DDAC2A60773}" type="sibTrans" cxnId="{9BF83777-08E0-6140-9D35-BF7D8AF8A067}">
      <dgm:prSet/>
      <dgm:spPr/>
      <dgm:t>
        <a:bodyPr/>
        <a:lstStyle/>
        <a:p>
          <a:endParaRPr lang="en-US"/>
        </a:p>
      </dgm:t>
    </dgm:pt>
    <dgm:pt modelId="{7B079A50-DF5E-0A4C-9491-2FBAFC0F785B}">
      <dgm:prSet phldrT="[Text]"/>
      <dgm:spPr>
        <a:solidFill>
          <a:schemeClr val="accent6">
            <a:lumMod val="50000"/>
          </a:schemeClr>
        </a:solidFill>
      </dgm:spPr>
      <dgm:t>
        <a:bodyPr/>
        <a:lstStyle/>
        <a:p>
          <a:r>
            <a:rPr lang="en-US" dirty="0"/>
            <a:t>Exploration</a:t>
          </a:r>
        </a:p>
      </dgm:t>
    </dgm:pt>
    <dgm:pt modelId="{BA902E5D-518F-0749-86BA-04AA510BA959}" type="parTrans" cxnId="{A454DBA0-21A9-3941-9DF2-4DD870F537A3}">
      <dgm:prSet/>
      <dgm:spPr/>
      <dgm:t>
        <a:bodyPr/>
        <a:lstStyle/>
        <a:p>
          <a:endParaRPr lang="en-US"/>
        </a:p>
      </dgm:t>
    </dgm:pt>
    <dgm:pt modelId="{00735B98-C924-5743-B429-DBBBDEA50165}" type="sibTrans" cxnId="{A454DBA0-21A9-3941-9DF2-4DD870F537A3}">
      <dgm:prSet/>
      <dgm:spPr>
        <a:solidFill>
          <a:schemeClr val="accent6">
            <a:lumMod val="50000"/>
          </a:schemeClr>
        </a:solidFill>
      </dgm:spPr>
      <dgm:t>
        <a:bodyPr/>
        <a:lstStyle/>
        <a:p>
          <a:endParaRPr lang="en-US"/>
        </a:p>
      </dgm:t>
    </dgm:pt>
    <dgm:pt modelId="{EB4866D8-1266-8945-89C4-F4CD4F9D8A6F}">
      <dgm:prSet phldrT="[Text]"/>
      <dgm:spPr/>
      <dgm:t>
        <a:bodyPr/>
        <a:lstStyle/>
        <a:p>
          <a:r>
            <a:rPr lang="en-US" dirty="0"/>
            <a:t>Modeling</a:t>
          </a:r>
        </a:p>
      </dgm:t>
    </dgm:pt>
    <dgm:pt modelId="{4276625C-E1F0-F840-90D6-CE76DDBB799C}" type="parTrans" cxnId="{A1CEA2E5-F1DD-EF48-A85B-4A04D4565509}">
      <dgm:prSet/>
      <dgm:spPr/>
      <dgm:t>
        <a:bodyPr/>
        <a:lstStyle/>
        <a:p>
          <a:endParaRPr lang="en-US"/>
        </a:p>
      </dgm:t>
    </dgm:pt>
    <dgm:pt modelId="{206E47A8-99B6-484A-AD35-04DCB9238B9B}" type="sibTrans" cxnId="{A1CEA2E5-F1DD-EF48-A85B-4A04D4565509}">
      <dgm:prSet/>
      <dgm:spPr/>
      <dgm:t>
        <a:bodyPr/>
        <a:lstStyle/>
        <a:p>
          <a:endParaRPr lang="en-US"/>
        </a:p>
      </dgm:t>
    </dgm:pt>
    <dgm:pt modelId="{F9BD6EF9-8382-F144-B9CD-FB838C6C03F9}">
      <dgm:prSet phldrT="[Text]"/>
      <dgm:spPr/>
      <dgm:t>
        <a:bodyPr/>
        <a:lstStyle/>
        <a:p>
          <a:r>
            <a:rPr lang="en-US" dirty="0"/>
            <a:t>Get Data</a:t>
          </a:r>
        </a:p>
      </dgm:t>
    </dgm:pt>
    <dgm:pt modelId="{137D12B5-70FE-6847-BD89-CA99FC0D41AD}" type="parTrans" cxnId="{890194DD-304B-C447-9AF3-AFAE634C6D43}">
      <dgm:prSet/>
      <dgm:spPr/>
      <dgm:t>
        <a:bodyPr/>
        <a:lstStyle/>
        <a:p>
          <a:endParaRPr lang="en-US"/>
        </a:p>
      </dgm:t>
    </dgm:pt>
    <dgm:pt modelId="{49EC0DFE-61E7-374D-A1BD-7617E9E9166B}" type="sibTrans" cxnId="{890194DD-304B-C447-9AF3-AFAE634C6D43}">
      <dgm:prSet/>
      <dgm:spPr/>
      <dgm:t>
        <a:bodyPr/>
        <a:lstStyle/>
        <a:p>
          <a:endParaRPr lang="en-US"/>
        </a:p>
      </dgm:t>
    </dgm:pt>
    <dgm:pt modelId="{C8AF58C4-450C-0C4C-83CB-1474D3ADA25F}">
      <dgm:prSet phldrT="[Text]"/>
      <dgm:spPr/>
      <dgm:t>
        <a:bodyPr/>
        <a:lstStyle/>
        <a:p>
          <a:r>
            <a:rPr lang="en-US" dirty="0"/>
            <a:t>Store Data</a:t>
          </a:r>
        </a:p>
      </dgm:t>
    </dgm:pt>
    <dgm:pt modelId="{DEBC2A1C-65D7-5E43-945C-60BBA4631011}" type="parTrans" cxnId="{43B9E771-FA74-B642-9EED-7FE4A7CDF11A}">
      <dgm:prSet/>
      <dgm:spPr/>
      <dgm:t>
        <a:bodyPr/>
        <a:lstStyle/>
        <a:p>
          <a:endParaRPr lang="en-US"/>
        </a:p>
      </dgm:t>
    </dgm:pt>
    <dgm:pt modelId="{51773514-44C5-134E-A69D-D30DCA75AB37}" type="sibTrans" cxnId="{43B9E771-FA74-B642-9EED-7FE4A7CDF11A}">
      <dgm:prSet/>
      <dgm:spPr/>
      <dgm:t>
        <a:bodyPr/>
        <a:lstStyle/>
        <a:p>
          <a:endParaRPr lang="en-US"/>
        </a:p>
      </dgm:t>
    </dgm:pt>
    <dgm:pt modelId="{761579F4-10DF-F244-9532-25DEF4807D83}">
      <dgm:prSet phldrT="[Text]"/>
      <dgm:spPr/>
      <dgm:t>
        <a:bodyPr/>
        <a:lstStyle/>
        <a:p>
          <a:r>
            <a:rPr lang="en-US" dirty="0"/>
            <a:t>Link Data</a:t>
          </a:r>
        </a:p>
      </dgm:t>
    </dgm:pt>
    <dgm:pt modelId="{4C55FAFB-140B-EA49-9492-2DC8E373D8C0}" type="parTrans" cxnId="{445B7ADC-F7C5-5046-9BEE-3618E0EEE919}">
      <dgm:prSet/>
      <dgm:spPr/>
      <dgm:t>
        <a:bodyPr/>
        <a:lstStyle/>
        <a:p>
          <a:endParaRPr lang="en-US"/>
        </a:p>
      </dgm:t>
    </dgm:pt>
    <dgm:pt modelId="{3543ED0F-366F-8D44-8E9F-A843D81464D5}" type="sibTrans" cxnId="{445B7ADC-F7C5-5046-9BEE-3618E0EEE919}">
      <dgm:prSet/>
      <dgm:spPr/>
      <dgm:t>
        <a:bodyPr/>
        <a:lstStyle/>
        <a:p>
          <a:endParaRPr lang="en-US"/>
        </a:p>
      </dgm:t>
    </dgm:pt>
    <dgm:pt modelId="{5FE83F24-F694-6A4B-99C0-78300CB546E1}">
      <dgm:prSet phldrT="[Text]"/>
      <dgm:spPr/>
      <dgm:t>
        <a:bodyPr/>
        <a:lstStyle/>
        <a:p>
          <a:r>
            <a:rPr lang="en-US" dirty="0"/>
            <a:t>Rows</a:t>
          </a:r>
        </a:p>
      </dgm:t>
    </dgm:pt>
    <dgm:pt modelId="{E15C2973-AC33-0145-8745-682DFB76DED0}" type="parTrans" cxnId="{ED970163-ECEE-D849-9B40-616074ECBD3F}">
      <dgm:prSet/>
      <dgm:spPr/>
      <dgm:t>
        <a:bodyPr/>
        <a:lstStyle/>
        <a:p>
          <a:endParaRPr lang="en-US"/>
        </a:p>
      </dgm:t>
    </dgm:pt>
    <dgm:pt modelId="{A1EBC4F8-774A-B045-880A-03E7D798D46B}" type="sibTrans" cxnId="{ED970163-ECEE-D849-9B40-616074ECBD3F}">
      <dgm:prSet/>
      <dgm:spPr/>
      <dgm:t>
        <a:bodyPr/>
        <a:lstStyle/>
        <a:p>
          <a:endParaRPr lang="en-US"/>
        </a:p>
      </dgm:t>
    </dgm:pt>
    <dgm:pt modelId="{471C43CE-832D-774D-BB7A-57512EFB5879}">
      <dgm:prSet phldrT="[Text]"/>
      <dgm:spPr/>
      <dgm:t>
        <a:bodyPr/>
        <a:lstStyle/>
        <a:p>
          <a:r>
            <a:rPr lang="en-US" dirty="0"/>
            <a:t>Features</a:t>
          </a:r>
        </a:p>
      </dgm:t>
    </dgm:pt>
    <dgm:pt modelId="{C2B9F4EE-A410-1B4C-9D53-DB22DB03D31F}" type="parTrans" cxnId="{E7042CE6-A233-CB47-A6F5-D0D71F329C45}">
      <dgm:prSet/>
      <dgm:spPr/>
      <dgm:t>
        <a:bodyPr/>
        <a:lstStyle/>
        <a:p>
          <a:endParaRPr lang="en-US"/>
        </a:p>
      </dgm:t>
    </dgm:pt>
    <dgm:pt modelId="{DE50C641-CD08-A846-B7EB-02241BA70688}" type="sibTrans" cxnId="{E7042CE6-A233-CB47-A6F5-D0D71F329C45}">
      <dgm:prSet/>
      <dgm:spPr/>
      <dgm:t>
        <a:bodyPr/>
        <a:lstStyle/>
        <a:p>
          <a:endParaRPr lang="en-US"/>
        </a:p>
      </dgm:t>
    </dgm:pt>
    <dgm:pt modelId="{6E882DEC-3034-E942-B5AA-2835D77DD5C8}">
      <dgm:prSet phldrT="[Text]"/>
      <dgm:spPr/>
      <dgm:t>
        <a:bodyPr/>
        <a:lstStyle/>
        <a:p>
          <a:r>
            <a:rPr lang="en-US" dirty="0"/>
            <a:t>Labels</a:t>
          </a:r>
        </a:p>
      </dgm:t>
    </dgm:pt>
    <dgm:pt modelId="{11E32BAA-4A06-9844-B381-3F8D7D686934}" type="parTrans" cxnId="{9A8098B2-9CE9-D942-9547-38EF361DD3D4}">
      <dgm:prSet/>
      <dgm:spPr/>
      <dgm:t>
        <a:bodyPr/>
        <a:lstStyle/>
        <a:p>
          <a:endParaRPr lang="en-US"/>
        </a:p>
      </dgm:t>
    </dgm:pt>
    <dgm:pt modelId="{DE8B183B-7E7F-5749-9A67-A6C365A09A85}" type="sibTrans" cxnId="{9A8098B2-9CE9-D942-9547-38EF361DD3D4}">
      <dgm:prSet/>
      <dgm:spPr/>
      <dgm:t>
        <a:bodyPr/>
        <a:lstStyle/>
        <a:p>
          <a:endParaRPr lang="en-US"/>
        </a:p>
      </dgm:t>
    </dgm:pt>
    <dgm:pt modelId="{AE199458-77CF-8440-8970-F024006EA226}">
      <dgm:prSet phldrT="[Text]"/>
      <dgm:spPr>
        <a:solidFill>
          <a:srgbClr val="00B0F0"/>
        </a:solidFill>
      </dgm:spPr>
      <dgm:t>
        <a:bodyPr/>
        <a:lstStyle/>
        <a:p>
          <a:r>
            <a:rPr lang="en-US" dirty="0"/>
            <a:t>Model Selection</a:t>
          </a:r>
        </a:p>
      </dgm:t>
    </dgm:pt>
    <dgm:pt modelId="{8FD87771-F4E1-DC47-B38A-8EDD08A5C725}" type="parTrans" cxnId="{8497B9D0-5691-E848-8EE3-C51BC656F8B1}">
      <dgm:prSet/>
      <dgm:spPr/>
      <dgm:t>
        <a:bodyPr/>
        <a:lstStyle/>
        <a:p>
          <a:endParaRPr lang="en-US"/>
        </a:p>
      </dgm:t>
    </dgm:pt>
    <dgm:pt modelId="{89DBDFDC-5EB5-0B49-A8D0-DB22ECB982AF}" type="sibTrans" cxnId="{8497B9D0-5691-E848-8EE3-C51BC656F8B1}">
      <dgm:prSet/>
      <dgm:spPr>
        <a:solidFill>
          <a:srgbClr val="00B0F0"/>
        </a:solidFill>
      </dgm:spPr>
      <dgm:t>
        <a:bodyPr/>
        <a:lstStyle/>
        <a:p>
          <a:endParaRPr lang="en-US"/>
        </a:p>
      </dgm:t>
    </dgm:pt>
    <dgm:pt modelId="{86AA592B-D489-5D4D-93FE-79A538493DA3}">
      <dgm:prSet phldrT="[Text]"/>
      <dgm:spPr>
        <a:solidFill>
          <a:srgbClr val="00B0F0"/>
        </a:solidFill>
      </dgm:spPr>
      <dgm:t>
        <a:bodyPr/>
        <a:lstStyle/>
        <a:p>
          <a:r>
            <a:rPr lang="en-US" dirty="0"/>
            <a:t>Train-Test Splits</a:t>
          </a:r>
        </a:p>
      </dgm:t>
    </dgm:pt>
    <dgm:pt modelId="{06E1BE15-F8C7-9C4D-A90E-557728BBB1D3}" type="parTrans" cxnId="{09F5B15E-E1AD-2E4A-AFF2-C91E75C311A9}">
      <dgm:prSet/>
      <dgm:spPr/>
      <dgm:t>
        <a:bodyPr/>
        <a:lstStyle/>
        <a:p>
          <a:endParaRPr lang="en-US"/>
        </a:p>
      </dgm:t>
    </dgm:pt>
    <dgm:pt modelId="{9EB8E24C-CDF4-7B49-8A25-38E38E64AA9F}" type="sibTrans" cxnId="{09F5B15E-E1AD-2E4A-AFF2-C91E75C311A9}">
      <dgm:prSet/>
      <dgm:spPr/>
      <dgm:t>
        <a:bodyPr/>
        <a:lstStyle/>
        <a:p>
          <a:endParaRPr lang="en-US"/>
        </a:p>
      </dgm:t>
    </dgm:pt>
    <dgm:pt modelId="{69F25C00-F7E1-8B47-8544-B81240B6C7F2}">
      <dgm:prSet phldrT="[Text]"/>
      <dgm:spPr>
        <a:solidFill>
          <a:srgbClr val="00B0F0"/>
        </a:solidFill>
      </dgm:spPr>
      <dgm:t>
        <a:bodyPr/>
        <a:lstStyle/>
        <a:p>
          <a:r>
            <a:rPr lang="en-US" dirty="0"/>
            <a:t>Performance Metrics</a:t>
          </a:r>
        </a:p>
      </dgm:t>
    </dgm:pt>
    <dgm:pt modelId="{258EB4FC-8DB3-204B-AE19-757E57DBF8E2}" type="parTrans" cxnId="{FC1AC939-5A01-D84B-8800-0E045D0F93C8}">
      <dgm:prSet/>
      <dgm:spPr/>
      <dgm:t>
        <a:bodyPr/>
        <a:lstStyle/>
        <a:p>
          <a:endParaRPr lang="en-US"/>
        </a:p>
      </dgm:t>
    </dgm:pt>
    <dgm:pt modelId="{2C4AF3F2-4BEF-1E41-A9DC-C2CCA7D68218}" type="sibTrans" cxnId="{FC1AC939-5A01-D84B-8800-0E045D0F93C8}">
      <dgm:prSet/>
      <dgm:spPr/>
      <dgm:t>
        <a:bodyPr/>
        <a:lstStyle/>
        <a:p>
          <a:endParaRPr lang="en-US"/>
        </a:p>
      </dgm:t>
    </dgm:pt>
    <dgm:pt modelId="{882FED25-8C48-F941-A0FE-6B2DFF5CD464}">
      <dgm:prSet phldrT="[Text]"/>
      <dgm:spPr>
        <a:solidFill>
          <a:schemeClr val="tx1">
            <a:lumMod val="65000"/>
            <a:lumOff val="35000"/>
          </a:schemeClr>
        </a:solidFill>
      </dgm:spPr>
      <dgm:t>
        <a:bodyPr/>
        <a:lstStyle/>
        <a:p>
          <a:r>
            <a:rPr lang="en-US" dirty="0"/>
            <a:t>Model Interpretation</a:t>
          </a:r>
        </a:p>
      </dgm:t>
    </dgm:pt>
    <dgm:pt modelId="{B419AD8C-EBD7-5443-9C93-E4B849DE07B6}" type="parTrans" cxnId="{467F9BED-D392-3940-B061-1699282DB62A}">
      <dgm:prSet/>
      <dgm:spPr/>
      <dgm:t>
        <a:bodyPr/>
        <a:lstStyle/>
        <a:p>
          <a:endParaRPr lang="en-US"/>
        </a:p>
      </dgm:t>
    </dgm:pt>
    <dgm:pt modelId="{030A6B87-CA32-C340-A552-365F7A05C57F}" type="sibTrans" cxnId="{467F9BED-D392-3940-B061-1699282DB62A}">
      <dgm:prSet/>
      <dgm:spPr>
        <a:solidFill>
          <a:schemeClr val="bg2"/>
        </a:solidFill>
      </dgm:spPr>
      <dgm:t>
        <a:bodyPr/>
        <a:lstStyle/>
        <a:p>
          <a:endParaRPr lang="en-US"/>
        </a:p>
      </dgm:t>
    </dgm:pt>
    <dgm:pt modelId="{60FEA49A-52E5-FB49-B9D7-919B8E8D64F4}">
      <dgm:prSet/>
      <dgm:spPr>
        <a:solidFill>
          <a:schemeClr val="accent6">
            <a:lumMod val="50000"/>
          </a:schemeClr>
        </a:solidFill>
      </dgm:spPr>
      <dgm:t>
        <a:bodyPr/>
        <a:lstStyle/>
        <a:p>
          <a:r>
            <a:rPr lang="en-US" dirty="0"/>
            <a:t>Entities</a:t>
          </a:r>
        </a:p>
      </dgm:t>
    </dgm:pt>
    <dgm:pt modelId="{7E8F7D45-586B-A641-B509-72E0E3DB9800}" type="parTrans" cxnId="{B650C331-3E4A-9142-9766-ADC1499BB1FB}">
      <dgm:prSet/>
      <dgm:spPr/>
      <dgm:t>
        <a:bodyPr/>
        <a:lstStyle/>
        <a:p>
          <a:endParaRPr lang="en-US"/>
        </a:p>
      </dgm:t>
    </dgm:pt>
    <dgm:pt modelId="{E893C522-81CE-8546-BA58-AAD1F1CCD417}" type="sibTrans" cxnId="{B650C331-3E4A-9142-9766-ADC1499BB1FB}">
      <dgm:prSet/>
      <dgm:spPr/>
      <dgm:t>
        <a:bodyPr/>
        <a:lstStyle/>
        <a:p>
          <a:endParaRPr lang="en-US"/>
        </a:p>
      </dgm:t>
    </dgm:pt>
    <dgm:pt modelId="{8933D80B-03CB-154C-805F-13221DB1B822}">
      <dgm:prSet/>
      <dgm:spPr>
        <a:solidFill>
          <a:schemeClr val="accent6">
            <a:lumMod val="50000"/>
          </a:schemeClr>
        </a:solidFill>
      </dgm:spPr>
      <dgm:t>
        <a:bodyPr/>
        <a:lstStyle/>
        <a:p>
          <a:r>
            <a:rPr lang="en-US" dirty="0"/>
            <a:t>temporal</a:t>
          </a:r>
        </a:p>
      </dgm:t>
    </dgm:pt>
    <dgm:pt modelId="{05F6BE08-6836-6D4D-951F-A258F2E08662}" type="parTrans" cxnId="{01877F06-0601-234E-B04A-2AADE4C2D154}">
      <dgm:prSet/>
      <dgm:spPr/>
      <dgm:t>
        <a:bodyPr/>
        <a:lstStyle/>
        <a:p>
          <a:endParaRPr lang="en-US"/>
        </a:p>
      </dgm:t>
    </dgm:pt>
    <dgm:pt modelId="{59F6EB62-364A-E44D-A61C-CEA12AA8589C}" type="sibTrans" cxnId="{01877F06-0601-234E-B04A-2AADE4C2D154}">
      <dgm:prSet/>
      <dgm:spPr/>
      <dgm:t>
        <a:bodyPr/>
        <a:lstStyle/>
        <a:p>
          <a:endParaRPr lang="en-US"/>
        </a:p>
      </dgm:t>
    </dgm:pt>
    <dgm:pt modelId="{B1557D1B-A1F8-FC4B-B50D-EA46AEAC83E2}">
      <dgm:prSet/>
      <dgm:spPr>
        <a:solidFill>
          <a:schemeClr val="accent6">
            <a:lumMod val="50000"/>
          </a:schemeClr>
        </a:solidFill>
      </dgm:spPr>
      <dgm:t>
        <a:bodyPr/>
        <a:lstStyle/>
        <a:p>
          <a:r>
            <a:rPr lang="en-US" dirty="0"/>
            <a:t>Spatial</a:t>
          </a:r>
        </a:p>
      </dgm:t>
    </dgm:pt>
    <dgm:pt modelId="{301BEF8E-62FD-F942-ABEC-722E78A30EAC}" type="parTrans" cxnId="{0D418D49-B127-3C44-AF37-A060A5F8F42E}">
      <dgm:prSet/>
      <dgm:spPr/>
      <dgm:t>
        <a:bodyPr/>
        <a:lstStyle/>
        <a:p>
          <a:endParaRPr lang="en-US"/>
        </a:p>
      </dgm:t>
    </dgm:pt>
    <dgm:pt modelId="{76EC83BA-130D-EA44-8EE3-6264D4A2F0C7}" type="sibTrans" cxnId="{0D418D49-B127-3C44-AF37-A060A5F8F42E}">
      <dgm:prSet/>
      <dgm:spPr/>
      <dgm:t>
        <a:bodyPr/>
        <a:lstStyle/>
        <a:p>
          <a:endParaRPr lang="en-US"/>
        </a:p>
      </dgm:t>
    </dgm:pt>
    <dgm:pt modelId="{DDAC47D6-F859-4340-B28C-6D49EE097740}">
      <dgm:prSet/>
      <dgm:spPr>
        <a:solidFill>
          <a:schemeClr val="accent6">
            <a:lumMod val="50000"/>
          </a:schemeClr>
        </a:solidFill>
      </dgm:spPr>
      <dgm:t>
        <a:bodyPr/>
        <a:lstStyle/>
        <a:p>
          <a:r>
            <a:rPr lang="en-US" dirty="0"/>
            <a:t>…</a:t>
          </a:r>
        </a:p>
      </dgm:t>
    </dgm:pt>
    <dgm:pt modelId="{5B556703-BE01-8848-BE27-5969CF3D2B5D}" type="parTrans" cxnId="{B5AA2D8B-61D5-DB43-8D06-4875A7EB0CBD}">
      <dgm:prSet/>
      <dgm:spPr/>
      <dgm:t>
        <a:bodyPr/>
        <a:lstStyle/>
        <a:p>
          <a:endParaRPr lang="en-US"/>
        </a:p>
      </dgm:t>
    </dgm:pt>
    <dgm:pt modelId="{0A2D5029-F7E5-6C47-9CF0-D5505B2F8FFB}" type="sibTrans" cxnId="{B5AA2D8B-61D5-DB43-8D06-4875A7EB0CBD}">
      <dgm:prSet/>
      <dgm:spPr/>
      <dgm:t>
        <a:bodyPr/>
        <a:lstStyle/>
        <a:p>
          <a:endParaRPr lang="en-US"/>
        </a:p>
      </dgm:t>
    </dgm:pt>
    <dgm:pt modelId="{4861F807-1580-8C4F-9C33-66D2EDE9ABAD}">
      <dgm:prSet phldrT="[Text]"/>
      <dgm:spPr/>
      <dgm:t>
        <a:bodyPr/>
        <a:lstStyle/>
        <a:p>
          <a:r>
            <a:rPr lang="en-US" dirty="0"/>
            <a:t>Models</a:t>
          </a:r>
        </a:p>
      </dgm:t>
    </dgm:pt>
    <dgm:pt modelId="{8CC078C6-7EFD-9A46-B445-021F345DCF5A}" type="parTrans" cxnId="{881C745A-6BF5-1846-9762-D162446F8EE8}">
      <dgm:prSet/>
      <dgm:spPr/>
      <dgm:t>
        <a:bodyPr/>
        <a:lstStyle/>
        <a:p>
          <a:endParaRPr lang="en-US"/>
        </a:p>
      </dgm:t>
    </dgm:pt>
    <dgm:pt modelId="{5D77E747-1467-6249-A64A-E8E192C48D64}" type="sibTrans" cxnId="{881C745A-6BF5-1846-9762-D162446F8EE8}">
      <dgm:prSet/>
      <dgm:spPr/>
      <dgm:t>
        <a:bodyPr/>
        <a:lstStyle/>
        <a:p>
          <a:endParaRPr lang="en-US"/>
        </a:p>
      </dgm:t>
    </dgm:pt>
    <dgm:pt modelId="{917501D8-12A6-0D43-82EB-9B8BF9A095D6}">
      <dgm:prSet phldrT="[Text]"/>
      <dgm:spPr/>
      <dgm:t>
        <a:bodyPr/>
        <a:lstStyle/>
        <a:p>
          <a:r>
            <a:rPr lang="en-US" dirty="0"/>
            <a:t>Dealing with Bias and Fairness</a:t>
          </a:r>
        </a:p>
      </dgm:t>
    </dgm:pt>
    <dgm:pt modelId="{2189082E-6C82-944A-BE92-D9BC72270382}" type="parTrans" cxnId="{0E3C2485-CAF8-434B-89F0-893517E042E7}">
      <dgm:prSet/>
      <dgm:spPr/>
      <dgm:t>
        <a:bodyPr/>
        <a:lstStyle/>
        <a:p>
          <a:endParaRPr lang="en-US"/>
        </a:p>
      </dgm:t>
    </dgm:pt>
    <dgm:pt modelId="{04D5671A-AE7F-BD4E-9B86-A6A6425F59A8}" type="sibTrans" cxnId="{0E3C2485-CAF8-434B-89F0-893517E042E7}">
      <dgm:prSet/>
      <dgm:spPr/>
      <dgm:t>
        <a:bodyPr/>
        <a:lstStyle/>
        <a:p>
          <a:endParaRPr lang="en-US"/>
        </a:p>
      </dgm:t>
    </dgm:pt>
    <dgm:pt modelId="{1F12B085-E167-9940-8DCF-A46224752E8F}">
      <dgm:prSet phldrT="[Text]"/>
      <dgm:spPr>
        <a:solidFill>
          <a:schemeClr val="accent6">
            <a:lumMod val="50000"/>
          </a:schemeClr>
        </a:solidFill>
      </dgm:spPr>
      <dgm:t>
        <a:bodyPr/>
        <a:lstStyle/>
        <a:p>
          <a:r>
            <a:rPr lang="en-US" dirty="0"/>
            <a:t>Field Trial Design</a:t>
          </a:r>
        </a:p>
      </dgm:t>
    </dgm:pt>
    <dgm:pt modelId="{7A893FC9-C7B2-A646-8934-DEE2F8F265BA}" type="parTrans" cxnId="{87E2372F-44B8-7346-94AD-1B6CD49001EC}">
      <dgm:prSet/>
      <dgm:spPr/>
      <dgm:t>
        <a:bodyPr/>
        <a:lstStyle/>
        <a:p>
          <a:endParaRPr lang="en-US"/>
        </a:p>
      </dgm:t>
    </dgm:pt>
    <dgm:pt modelId="{59E7433E-EA1A-A445-8F72-1DCCEC9CF854}" type="sibTrans" cxnId="{87E2372F-44B8-7346-94AD-1B6CD49001EC}">
      <dgm:prSet/>
      <dgm:spPr>
        <a:solidFill>
          <a:schemeClr val="accent6">
            <a:lumMod val="50000"/>
          </a:schemeClr>
        </a:solidFill>
      </dgm:spPr>
      <dgm:t>
        <a:bodyPr/>
        <a:lstStyle/>
        <a:p>
          <a:endParaRPr lang="en-US"/>
        </a:p>
      </dgm:t>
    </dgm:pt>
    <dgm:pt modelId="{4300FFA5-0FE1-0644-9B26-EF0EC29D2E58}">
      <dgm:prSet phldrT="[Text]"/>
      <dgm:spPr/>
      <dgm:t>
        <a:bodyPr/>
        <a:lstStyle/>
        <a:p>
          <a:r>
            <a:rPr lang="en-US" dirty="0"/>
            <a:t>Deployment</a:t>
          </a:r>
        </a:p>
      </dgm:t>
    </dgm:pt>
    <dgm:pt modelId="{CD73BF7D-329F-4F42-9B2D-1C22A52FFC9D}" type="parTrans" cxnId="{E9A0EB78-92A5-5E4E-8437-0C6B9359762F}">
      <dgm:prSet/>
      <dgm:spPr/>
      <dgm:t>
        <a:bodyPr/>
        <a:lstStyle/>
        <a:p>
          <a:endParaRPr lang="en-US"/>
        </a:p>
      </dgm:t>
    </dgm:pt>
    <dgm:pt modelId="{2C4637A3-9257-AA41-A5B8-B87451C5F477}" type="sibTrans" cxnId="{E9A0EB78-92A5-5E4E-8437-0C6B9359762F}">
      <dgm:prSet/>
      <dgm:spPr/>
      <dgm:t>
        <a:bodyPr/>
        <a:lstStyle/>
        <a:p>
          <a:endParaRPr lang="en-US"/>
        </a:p>
      </dgm:t>
    </dgm:pt>
    <dgm:pt modelId="{B86E1618-0E2D-E84D-BCEB-2453703211F3}">
      <dgm:prSet phldrT="[Text]"/>
      <dgm:spPr>
        <a:solidFill>
          <a:srgbClr val="00B0F0"/>
        </a:solidFill>
      </dgm:spPr>
      <dgm:t>
        <a:bodyPr/>
        <a:lstStyle/>
        <a:p>
          <a:r>
            <a:rPr lang="en-US" dirty="0"/>
            <a:t>Monitoring</a:t>
          </a:r>
        </a:p>
      </dgm:t>
    </dgm:pt>
    <dgm:pt modelId="{4EFD42D0-7098-564F-980C-3F3CECAA5410}" type="parTrans" cxnId="{BE324233-F9AC-DC43-A89C-3F7FD9B5D466}">
      <dgm:prSet/>
      <dgm:spPr/>
      <dgm:t>
        <a:bodyPr/>
        <a:lstStyle/>
        <a:p>
          <a:endParaRPr lang="en-US"/>
        </a:p>
      </dgm:t>
    </dgm:pt>
    <dgm:pt modelId="{877FBD8C-7A3B-5E45-8830-1FEAB09A55C5}" type="sibTrans" cxnId="{BE324233-F9AC-DC43-A89C-3F7FD9B5D466}">
      <dgm:prSet/>
      <dgm:spPr/>
      <dgm:t>
        <a:bodyPr/>
        <a:lstStyle/>
        <a:p>
          <a:endParaRPr lang="en-US"/>
        </a:p>
      </dgm:t>
    </dgm:pt>
    <dgm:pt modelId="{63B03111-9832-1646-BDF4-5D9B749EF795}">
      <dgm:prSet phldrT="[Text]"/>
      <dgm:spPr>
        <a:solidFill>
          <a:schemeClr val="tx1">
            <a:lumMod val="65000"/>
            <a:lumOff val="35000"/>
          </a:schemeClr>
        </a:solidFill>
      </dgm:spPr>
      <dgm:t>
        <a:bodyPr/>
        <a:lstStyle/>
        <a:p>
          <a:r>
            <a:rPr lang="en-US" dirty="0"/>
            <a:t>Goals, Actions, Data, Analysis, Ethics</a:t>
          </a:r>
        </a:p>
      </dgm:t>
    </dgm:pt>
    <dgm:pt modelId="{1C812E3F-39E1-CF47-BBBD-159FAEC5C786}" type="parTrans" cxnId="{9F4BBA63-304C-604B-A391-58E4720B5BE5}">
      <dgm:prSet/>
      <dgm:spPr/>
      <dgm:t>
        <a:bodyPr/>
        <a:lstStyle/>
        <a:p>
          <a:endParaRPr lang="en-US"/>
        </a:p>
      </dgm:t>
    </dgm:pt>
    <dgm:pt modelId="{702B8123-1BB3-E349-AB4A-1A9D41698317}" type="sibTrans" cxnId="{9F4BBA63-304C-604B-A391-58E4720B5BE5}">
      <dgm:prSet/>
      <dgm:spPr/>
      <dgm:t>
        <a:bodyPr/>
        <a:lstStyle/>
        <a:p>
          <a:endParaRPr lang="en-US"/>
        </a:p>
      </dgm:t>
    </dgm:pt>
    <dgm:pt modelId="{CBF254FA-D4E0-B74E-A18D-AE53AEBD67CD}" type="pres">
      <dgm:prSet presAssocID="{E9FB0F4E-6967-3B44-A32F-E8B1C7AE98D5}" presName="diagram" presStyleCnt="0">
        <dgm:presLayoutVars>
          <dgm:dir/>
          <dgm:resizeHandles val="exact"/>
        </dgm:presLayoutVars>
      </dgm:prSet>
      <dgm:spPr/>
    </dgm:pt>
    <dgm:pt modelId="{B4D5E3D8-47D8-1A4C-9387-6DE60324DF6F}" type="pres">
      <dgm:prSet presAssocID="{75350DEC-25F7-F240-A4BF-3A92E80C52F5}" presName="node" presStyleLbl="node1" presStyleIdx="0" presStyleCnt="10">
        <dgm:presLayoutVars>
          <dgm:bulletEnabled val="1"/>
        </dgm:presLayoutVars>
      </dgm:prSet>
      <dgm:spPr/>
    </dgm:pt>
    <dgm:pt modelId="{A58869D2-B78E-DD40-ACB3-9F052F33CBCE}" type="pres">
      <dgm:prSet presAssocID="{BAC284C6-3986-1C48-93AC-8FEBC662ECEE}" presName="sibTrans" presStyleLbl="sibTrans2D1" presStyleIdx="0" presStyleCnt="9"/>
      <dgm:spPr/>
    </dgm:pt>
    <dgm:pt modelId="{814C8FA7-CFA6-FA42-8BC8-CD119ED58623}" type="pres">
      <dgm:prSet presAssocID="{BAC284C6-3986-1C48-93AC-8FEBC662ECEE}" presName="connectorText" presStyleLbl="sibTrans2D1" presStyleIdx="0" presStyleCnt="9"/>
      <dgm:spPr/>
    </dgm:pt>
    <dgm:pt modelId="{C234DD4B-5CB7-E549-AD0E-83532D584FCF}" type="pres">
      <dgm:prSet presAssocID="{4F2509E8-87E6-2347-B926-EB9BDDECA6FD}" presName="node" presStyleLbl="node1" presStyleIdx="1" presStyleCnt="10">
        <dgm:presLayoutVars>
          <dgm:bulletEnabled val="1"/>
        </dgm:presLayoutVars>
      </dgm:prSet>
      <dgm:spPr/>
    </dgm:pt>
    <dgm:pt modelId="{16C02E65-2210-C24E-8692-38A2A70EC148}" type="pres">
      <dgm:prSet presAssocID="{748D4455-259E-4245-ADD2-8DDAC2A60773}" presName="sibTrans" presStyleLbl="sibTrans2D1" presStyleIdx="1" presStyleCnt="9"/>
      <dgm:spPr/>
    </dgm:pt>
    <dgm:pt modelId="{7060A806-1549-3F45-A072-7BB9691C2D8D}" type="pres">
      <dgm:prSet presAssocID="{748D4455-259E-4245-ADD2-8DDAC2A60773}" presName="connectorText" presStyleLbl="sibTrans2D1" presStyleIdx="1" presStyleCnt="9"/>
      <dgm:spPr/>
    </dgm:pt>
    <dgm:pt modelId="{FBF1C564-B2B8-4C41-BE63-B8171F8EB76E}" type="pres">
      <dgm:prSet presAssocID="{7B079A50-DF5E-0A4C-9491-2FBAFC0F785B}" presName="node" presStyleLbl="node1" presStyleIdx="2" presStyleCnt="10">
        <dgm:presLayoutVars>
          <dgm:bulletEnabled val="1"/>
        </dgm:presLayoutVars>
      </dgm:prSet>
      <dgm:spPr/>
    </dgm:pt>
    <dgm:pt modelId="{680472FB-1DED-B043-9C18-8E9AFCBED6E9}" type="pres">
      <dgm:prSet presAssocID="{00735B98-C924-5743-B429-DBBBDEA50165}" presName="sibTrans" presStyleLbl="sibTrans2D1" presStyleIdx="2" presStyleCnt="9"/>
      <dgm:spPr/>
    </dgm:pt>
    <dgm:pt modelId="{002AA36D-CAF6-0343-B244-6F6849B9EB75}" type="pres">
      <dgm:prSet presAssocID="{00735B98-C924-5743-B429-DBBBDEA50165}" presName="connectorText" presStyleLbl="sibTrans2D1" presStyleIdx="2" presStyleCnt="9"/>
      <dgm:spPr/>
    </dgm:pt>
    <dgm:pt modelId="{CC8F3904-974E-2647-9B88-B6062079D1ED}" type="pres">
      <dgm:prSet presAssocID="{EB4866D8-1266-8945-89C4-F4CD4F9D8A6F}" presName="node" presStyleLbl="node1" presStyleIdx="3" presStyleCnt="10">
        <dgm:presLayoutVars>
          <dgm:bulletEnabled val="1"/>
        </dgm:presLayoutVars>
      </dgm:prSet>
      <dgm:spPr/>
    </dgm:pt>
    <dgm:pt modelId="{5383FDA3-64FA-604A-8CAF-995772572DB0}" type="pres">
      <dgm:prSet presAssocID="{206E47A8-99B6-484A-AD35-04DCB9238B9B}" presName="sibTrans" presStyleLbl="sibTrans2D1" presStyleIdx="3" presStyleCnt="9"/>
      <dgm:spPr/>
    </dgm:pt>
    <dgm:pt modelId="{AC48ED73-8B05-6041-911E-F23E178815C4}" type="pres">
      <dgm:prSet presAssocID="{206E47A8-99B6-484A-AD35-04DCB9238B9B}" presName="connectorText" presStyleLbl="sibTrans2D1" presStyleIdx="3" presStyleCnt="9"/>
      <dgm:spPr/>
    </dgm:pt>
    <dgm:pt modelId="{F11F753D-D453-BC4F-BACE-C4F8A11ECEA5}" type="pres">
      <dgm:prSet presAssocID="{AE199458-77CF-8440-8970-F024006EA226}" presName="node" presStyleLbl="node1" presStyleIdx="4" presStyleCnt="10">
        <dgm:presLayoutVars>
          <dgm:bulletEnabled val="1"/>
        </dgm:presLayoutVars>
      </dgm:prSet>
      <dgm:spPr/>
    </dgm:pt>
    <dgm:pt modelId="{F8E19199-589F-1946-8222-73EA4584121E}" type="pres">
      <dgm:prSet presAssocID="{89DBDFDC-5EB5-0B49-A8D0-DB22ECB982AF}" presName="sibTrans" presStyleLbl="sibTrans2D1" presStyleIdx="4" presStyleCnt="9"/>
      <dgm:spPr/>
    </dgm:pt>
    <dgm:pt modelId="{1E3ABFF9-C6C0-0441-8FEA-3F98FEF0374E}" type="pres">
      <dgm:prSet presAssocID="{89DBDFDC-5EB5-0B49-A8D0-DB22ECB982AF}" presName="connectorText" presStyleLbl="sibTrans2D1" presStyleIdx="4" presStyleCnt="9"/>
      <dgm:spPr/>
    </dgm:pt>
    <dgm:pt modelId="{529FCC09-4687-E147-80E8-2EB7609DC9CF}" type="pres">
      <dgm:prSet presAssocID="{882FED25-8C48-F941-A0FE-6B2DFF5CD464}" presName="node" presStyleLbl="node1" presStyleIdx="5" presStyleCnt="10">
        <dgm:presLayoutVars>
          <dgm:bulletEnabled val="1"/>
        </dgm:presLayoutVars>
      </dgm:prSet>
      <dgm:spPr/>
    </dgm:pt>
    <dgm:pt modelId="{5381123D-2C93-3241-8E06-B77D04CAE8EC}" type="pres">
      <dgm:prSet presAssocID="{030A6B87-CA32-C340-A552-365F7A05C57F}" presName="sibTrans" presStyleLbl="sibTrans2D1" presStyleIdx="5" presStyleCnt="9"/>
      <dgm:spPr/>
    </dgm:pt>
    <dgm:pt modelId="{2E3787C8-BF17-C343-9F7D-55355502CEE3}" type="pres">
      <dgm:prSet presAssocID="{030A6B87-CA32-C340-A552-365F7A05C57F}" presName="connectorText" presStyleLbl="sibTrans2D1" presStyleIdx="5" presStyleCnt="9"/>
      <dgm:spPr/>
    </dgm:pt>
    <dgm:pt modelId="{1850AAD1-4903-FE47-A71D-0B73E666CD99}" type="pres">
      <dgm:prSet presAssocID="{917501D8-12A6-0D43-82EB-9B8BF9A095D6}" presName="node" presStyleLbl="node1" presStyleIdx="6" presStyleCnt="10">
        <dgm:presLayoutVars>
          <dgm:bulletEnabled val="1"/>
        </dgm:presLayoutVars>
      </dgm:prSet>
      <dgm:spPr/>
    </dgm:pt>
    <dgm:pt modelId="{D7CE2DAE-ABF0-9641-AE1A-0DB79AEBD84A}" type="pres">
      <dgm:prSet presAssocID="{04D5671A-AE7F-BD4E-9B86-A6A6425F59A8}" presName="sibTrans" presStyleLbl="sibTrans2D1" presStyleIdx="6" presStyleCnt="9"/>
      <dgm:spPr/>
    </dgm:pt>
    <dgm:pt modelId="{DC4C8257-9496-D04B-A26B-2200A3FFE3E7}" type="pres">
      <dgm:prSet presAssocID="{04D5671A-AE7F-BD4E-9B86-A6A6425F59A8}" presName="connectorText" presStyleLbl="sibTrans2D1" presStyleIdx="6" presStyleCnt="9"/>
      <dgm:spPr/>
    </dgm:pt>
    <dgm:pt modelId="{0538887E-FF31-324E-B401-E87E44AFF0AA}" type="pres">
      <dgm:prSet presAssocID="{1F12B085-E167-9940-8DCF-A46224752E8F}" presName="node" presStyleLbl="node1" presStyleIdx="7" presStyleCnt="10">
        <dgm:presLayoutVars>
          <dgm:bulletEnabled val="1"/>
        </dgm:presLayoutVars>
      </dgm:prSet>
      <dgm:spPr/>
    </dgm:pt>
    <dgm:pt modelId="{92EB25B1-D4AE-754E-BD44-115E26D1FF80}" type="pres">
      <dgm:prSet presAssocID="{59E7433E-EA1A-A445-8F72-1DCCEC9CF854}" presName="sibTrans" presStyleLbl="sibTrans2D1" presStyleIdx="7" presStyleCnt="9"/>
      <dgm:spPr/>
    </dgm:pt>
    <dgm:pt modelId="{B4D2AADB-2320-D741-9683-970A9AF56C3E}" type="pres">
      <dgm:prSet presAssocID="{59E7433E-EA1A-A445-8F72-1DCCEC9CF854}" presName="connectorText" presStyleLbl="sibTrans2D1" presStyleIdx="7" presStyleCnt="9"/>
      <dgm:spPr/>
    </dgm:pt>
    <dgm:pt modelId="{C225C079-1737-3742-99A0-0A7B593214FB}" type="pres">
      <dgm:prSet presAssocID="{4300FFA5-0FE1-0644-9B26-EF0EC29D2E58}" presName="node" presStyleLbl="node1" presStyleIdx="8" presStyleCnt="10">
        <dgm:presLayoutVars>
          <dgm:bulletEnabled val="1"/>
        </dgm:presLayoutVars>
      </dgm:prSet>
      <dgm:spPr/>
    </dgm:pt>
    <dgm:pt modelId="{C8297064-9915-AB4E-A9CB-FFEA8FC197B9}" type="pres">
      <dgm:prSet presAssocID="{2C4637A3-9257-AA41-A5B8-B87451C5F477}" presName="sibTrans" presStyleLbl="sibTrans2D1" presStyleIdx="8" presStyleCnt="9"/>
      <dgm:spPr/>
    </dgm:pt>
    <dgm:pt modelId="{EDC8E22C-F874-6448-9DE8-54F7348385E0}" type="pres">
      <dgm:prSet presAssocID="{2C4637A3-9257-AA41-A5B8-B87451C5F477}" presName="connectorText" presStyleLbl="sibTrans2D1" presStyleIdx="8" presStyleCnt="9"/>
      <dgm:spPr/>
    </dgm:pt>
    <dgm:pt modelId="{098F0226-B690-1B45-B506-7C933BFB7998}" type="pres">
      <dgm:prSet presAssocID="{B86E1618-0E2D-E84D-BCEB-2453703211F3}" presName="node" presStyleLbl="node1" presStyleIdx="9" presStyleCnt="10">
        <dgm:presLayoutVars>
          <dgm:bulletEnabled val="1"/>
        </dgm:presLayoutVars>
      </dgm:prSet>
      <dgm:spPr/>
    </dgm:pt>
  </dgm:ptLst>
  <dgm:cxnLst>
    <dgm:cxn modelId="{B95DCD03-4AAD-4B42-9243-666F8DB599E8}" type="presOf" srcId="{8933D80B-03CB-154C-805F-13221DB1B822}" destId="{FBF1C564-B2B8-4C41-BE63-B8171F8EB76E}" srcOrd="0" destOrd="2" presId="urn:microsoft.com/office/officeart/2005/8/layout/process5"/>
    <dgm:cxn modelId="{30E4E603-88A2-FC48-B384-BE3A5BB6B8C0}" type="presOf" srcId="{BAC284C6-3986-1C48-93AC-8FEBC662ECEE}" destId="{814C8FA7-CFA6-FA42-8BC8-CD119ED58623}" srcOrd="1" destOrd="0" presId="urn:microsoft.com/office/officeart/2005/8/layout/process5"/>
    <dgm:cxn modelId="{B3721305-A4DC-1D4B-9870-E1245EA94AA1}" type="presOf" srcId="{5FE83F24-F694-6A4B-99C0-78300CB546E1}" destId="{CC8F3904-974E-2647-9B88-B6062079D1ED}" srcOrd="0" destOrd="1" presId="urn:microsoft.com/office/officeart/2005/8/layout/process5"/>
    <dgm:cxn modelId="{01877F06-0601-234E-B04A-2AADE4C2D154}" srcId="{7B079A50-DF5E-0A4C-9491-2FBAFC0F785B}" destId="{8933D80B-03CB-154C-805F-13221DB1B822}" srcOrd="1" destOrd="0" parTransId="{05F6BE08-6836-6D4D-951F-A258F2E08662}" sibTransId="{59F6EB62-364A-E44D-A61C-CEA12AA8589C}"/>
    <dgm:cxn modelId="{0E10E907-0ADA-4D45-9069-B9A3AC9E0310}" type="presOf" srcId="{7B079A50-DF5E-0A4C-9491-2FBAFC0F785B}" destId="{FBF1C564-B2B8-4C41-BE63-B8171F8EB76E}" srcOrd="0" destOrd="0" presId="urn:microsoft.com/office/officeart/2005/8/layout/process5"/>
    <dgm:cxn modelId="{D5992D08-7598-A94A-AD4C-62B4CD474D26}" type="presOf" srcId="{761579F4-10DF-F244-9532-25DEF4807D83}" destId="{C234DD4B-5CB7-E549-AD0E-83532D584FCF}" srcOrd="0" destOrd="3" presId="urn:microsoft.com/office/officeart/2005/8/layout/process5"/>
    <dgm:cxn modelId="{F62E5C0C-C9DB-474B-99E5-505C0287727A}" type="presOf" srcId="{B86E1618-0E2D-E84D-BCEB-2453703211F3}" destId="{098F0226-B690-1B45-B506-7C933BFB7998}" srcOrd="0" destOrd="0" presId="urn:microsoft.com/office/officeart/2005/8/layout/process5"/>
    <dgm:cxn modelId="{81D07A23-EA35-C94F-81FA-E72150079877}" srcId="{E9FB0F4E-6967-3B44-A32F-E8B1C7AE98D5}" destId="{75350DEC-25F7-F240-A4BF-3A92E80C52F5}" srcOrd="0" destOrd="0" parTransId="{965794C1-5767-E94D-8105-ED104B4D33E2}" sibTransId="{BAC284C6-3986-1C48-93AC-8FEBC662ECEE}"/>
    <dgm:cxn modelId="{BFD8C726-235C-FD40-B9F6-87513427E29C}" type="presOf" srcId="{4861F807-1580-8C4F-9C33-66D2EDE9ABAD}" destId="{CC8F3904-974E-2647-9B88-B6062079D1ED}" srcOrd="0" destOrd="4" presId="urn:microsoft.com/office/officeart/2005/8/layout/process5"/>
    <dgm:cxn modelId="{A5814027-F41C-1F45-84CD-3391AC53F8A5}" type="presOf" srcId="{DDAC47D6-F859-4340-B28C-6D49EE097740}" destId="{FBF1C564-B2B8-4C41-BE63-B8171F8EB76E}" srcOrd="0" destOrd="4" presId="urn:microsoft.com/office/officeart/2005/8/layout/process5"/>
    <dgm:cxn modelId="{4252FF2A-9D9C-154A-8E00-7845AEFA42A3}" type="presOf" srcId="{AE199458-77CF-8440-8970-F024006EA226}" destId="{F11F753D-D453-BC4F-BACE-C4F8A11ECEA5}" srcOrd="0" destOrd="0" presId="urn:microsoft.com/office/officeart/2005/8/layout/process5"/>
    <dgm:cxn modelId="{87E2372F-44B8-7346-94AD-1B6CD49001EC}" srcId="{E9FB0F4E-6967-3B44-A32F-E8B1C7AE98D5}" destId="{1F12B085-E167-9940-8DCF-A46224752E8F}" srcOrd="7" destOrd="0" parTransId="{7A893FC9-C7B2-A646-8934-DEE2F8F265BA}" sibTransId="{59E7433E-EA1A-A445-8F72-1DCCEC9CF854}"/>
    <dgm:cxn modelId="{B650C331-3E4A-9142-9766-ADC1499BB1FB}" srcId="{7B079A50-DF5E-0A4C-9491-2FBAFC0F785B}" destId="{60FEA49A-52E5-FB49-B9D7-919B8E8D64F4}" srcOrd="0" destOrd="0" parTransId="{7E8F7D45-586B-A641-B509-72E0E3DB9800}" sibTransId="{E893C522-81CE-8546-BA58-AAD1F1CCD417}"/>
    <dgm:cxn modelId="{BD857532-F26B-7C43-A239-905B90EF1A8C}" type="presOf" srcId="{E9FB0F4E-6967-3B44-A32F-E8B1C7AE98D5}" destId="{CBF254FA-D4E0-B74E-A18D-AE53AEBD67CD}" srcOrd="0" destOrd="0" presId="urn:microsoft.com/office/officeart/2005/8/layout/process5"/>
    <dgm:cxn modelId="{BE324233-F9AC-DC43-A89C-3F7FD9B5D466}" srcId="{E9FB0F4E-6967-3B44-A32F-E8B1C7AE98D5}" destId="{B86E1618-0E2D-E84D-BCEB-2453703211F3}" srcOrd="9" destOrd="0" parTransId="{4EFD42D0-7098-564F-980C-3F3CECAA5410}" sibTransId="{877FBD8C-7A3B-5E45-8830-1FEAB09A55C5}"/>
    <dgm:cxn modelId="{27375D36-313F-2A44-B2E2-0C6FE9D62D1A}" type="presOf" srcId="{75350DEC-25F7-F240-A4BF-3A92E80C52F5}" destId="{B4D5E3D8-47D8-1A4C-9387-6DE60324DF6F}" srcOrd="0" destOrd="0" presId="urn:microsoft.com/office/officeart/2005/8/layout/process5"/>
    <dgm:cxn modelId="{FC1AC939-5A01-D84B-8800-0E045D0F93C8}" srcId="{AE199458-77CF-8440-8970-F024006EA226}" destId="{69F25C00-F7E1-8B47-8544-B81240B6C7F2}" srcOrd="1" destOrd="0" parTransId="{258EB4FC-8DB3-204B-AE19-757E57DBF8E2}" sibTransId="{2C4AF3F2-4BEF-1E41-A9DC-C2CCA7D68218}"/>
    <dgm:cxn modelId="{DF8FAA3E-AA34-BD4E-87F8-31F1AB63A13B}" type="presOf" srcId="{748D4455-259E-4245-ADD2-8DDAC2A60773}" destId="{16C02E65-2210-C24E-8692-38A2A70EC148}" srcOrd="0" destOrd="0" presId="urn:microsoft.com/office/officeart/2005/8/layout/process5"/>
    <dgm:cxn modelId="{0D418D49-B127-3C44-AF37-A060A5F8F42E}" srcId="{7B079A50-DF5E-0A4C-9491-2FBAFC0F785B}" destId="{B1557D1B-A1F8-FC4B-B50D-EA46AEAC83E2}" srcOrd="2" destOrd="0" parTransId="{301BEF8E-62FD-F942-ABEC-722E78A30EAC}" sibTransId="{76EC83BA-130D-EA44-8EE3-6264D4A2F0C7}"/>
    <dgm:cxn modelId="{6A32B64F-6964-414F-AD07-B5887751C75C}" type="presOf" srcId="{882FED25-8C48-F941-A0FE-6B2DFF5CD464}" destId="{529FCC09-4687-E147-80E8-2EB7609DC9CF}" srcOrd="0" destOrd="0" presId="urn:microsoft.com/office/officeart/2005/8/layout/process5"/>
    <dgm:cxn modelId="{57E78F58-C4F1-C642-9A8E-4D1032FFACD8}" type="presOf" srcId="{471C43CE-832D-774D-BB7A-57512EFB5879}" destId="{CC8F3904-974E-2647-9B88-B6062079D1ED}" srcOrd="0" destOrd="3" presId="urn:microsoft.com/office/officeart/2005/8/layout/process5"/>
    <dgm:cxn modelId="{881C745A-6BF5-1846-9762-D162446F8EE8}" srcId="{EB4866D8-1266-8945-89C4-F4CD4F9D8A6F}" destId="{4861F807-1580-8C4F-9C33-66D2EDE9ABAD}" srcOrd="3" destOrd="0" parTransId="{8CC078C6-7EFD-9A46-B445-021F345DCF5A}" sibTransId="{5D77E747-1467-6249-A64A-E8E192C48D64}"/>
    <dgm:cxn modelId="{4D5E675C-49B8-1948-9D17-9FC44F33719A}" type="presOf" srcId="{59E7433E-EA1A-A445-8F72-1DCCEC9CF854}" destId="{B4D2AADB-2320-D741-9683-970A9AF56C3E}" srcOrd="1" destOrd="0" presId="urn:microsoft.com/office/officeart/2005/8/layout/process5"/>
    <dgm:cxn modelId="{09F5B15E-E1AD-2E4A-AFF2-C91E75C311A9}" srcId="{AE199458-77CF-8440-8970-F024006EA226}" destId="{86AA592B-D489-5D4D-93FE-79A538493DA3}" srcOrd="0" destOrd="0" parTransId="{06E1BE15-F8C7-9C4D-A90E-557728BBB1D3}" sibTransId="{9EB8E24C-CDF4-7B49-8A25-38E38E64AA9F}"/>
    <dgm:cxn modelId="{ED970163-ECEE-D849-9B40-616074ECBD3F}" srcId="{EB4866D8-1266-8945-89C4-F4CD4F9D8A6F}" destId="{5FE83F24-F694-6A4B-99C0-78300CB546E1}" srcOrd="0" destOrd="0" parTransId="{E15C2973-AC33-0145-8745-682DFB76DED0}" sibTransId="{A1EBC4F8-774A-B045-880A-03E7D798D46B}"/>
    <dgm:cxn modelId="{6C791863-053A-EA42-B1FD-F40E2AC8732E}" type="presOf" srcId="{6E882DEC-3034-E942-B5AA-2835D77DD5C8}" destId="{CC8F3904-974E-2647-9B88-B6062079D1ED}" srcOrd="0" destOrd="2" presId="urn:microsoft.com/office/officeart/2005/8/layout/process5"/>
    <dgm:cxn modelId="{9F4BBA63-304C-604B-A391-58E4720B5BE5}" srcId="{75350DEC-25F7-F240-A4BF-3A92E80C52F5}" destId="{63B03111-9832-1646-BDF4-5D9B749EF795}" srcOrd="0" destOrd="0" parTransId="{1C812E3F-39E1-CF47-BBBD-159FAEC5C786}" sibTransId="{702B8123-1BB3-E349-AB4A-1A9D41698317}"/>
    <dgm:cxn modelId="{315CA365-BBD4-8349-91E9-B1E78879A052}" type="presOf" srcId="{2C4637A3-9257-AA41-A5B8-B87451C5F477}" destId="{EDC8E22C-F874-6448-9DE8-54F7348385E0}" srcOrd="1" destOrd="0" presId="urn:microsoft.com/office/officeart/2005/8/layout/process5"/>
    <dgm:cxn modelId="{C0BF1A68-E872-0A45-B831-114F7AEF9B31}" type="presOf" srcId="{BAC284C6-3986-1C48-93AC-8FEBC662ECEE}" destId="{A58869D2-B78E-DD40-ACB3-9F052F33CBCE}" srcOrd="0" destOrd="0" presId="urn:microsoft.com/office/officeart/2005/8/layout/process5"/>
    <dgm:cxn modelId="{CCD2446D-140E-2448-AD38-D7354F2F5BD0}" type="presOf" srcId="{86AA592B-D489-5D4D-93FE-79A538493DA3}" destId="{F11F753D-D453-BC4F-BACE-C4F8A11ECEA5}" srcOrd="0" destOrd="1" presId="urn:microsoft.com/office/officeart/2005/8/layout/process5"/>
    <dgm:cxn modelId="{E1407870-18DB-5544-A0A5-2DE0EF6D62BF}" type="presOf" srcId="{EB4866D8-1266-8945-89C4-F4CD4F9D8A6F}" destId="{CC8F3904-974E-2647-9B88-B6062079D1ED}" srcOrd="0" destOrd="0" presId="urn:microsoft.com/office/officeart/2005/8/layout/process5"/>
    <dgm:cxn modelId="{43B9E771-FA74-B642-9EED-7FE4A7CDF11A}" srcId="{4F2509E8-87E6-2347-B926-EB9BDDECA6FD}" destId="{C8AF58C4-450C-0C4C-83CB-1474D3ADA25F}" srcOrd="1" destOrd="0" parTransId="{DEBC2A1C-65D7-5E43-945C-60BBA4631011}" sibTransId="{51773514-44C5-134E-A69D-D30DCA75AB37}"/>
    <dgm:cxn modelId="{BB741775-A4C8-C54B-B161-F15E4AF928EC}" type="presOf" srcId="{B1557D1B-A1F8-FC4B-B50D-EA46AEAC83E2}" destId="{FBF1C564-B2B8-4C41-BE63-B8171F8EB76E}" srcOrd="0" destOrd="3" presId="urn:microsoft.com/office/officeart/2005/8/layout/process5"/>
    <dgm:cxn modelId="{9BF83777-08E0-6140-9D35-BF7D8AF8A067}" srcId="{E9FB0F4E-6967-3B44-A32F-E8B1C7AE98D5}" destId="{4F2509E8-87E6-2347-B926-EB9BDDECA6FD}" srcOrd="1" destOrd="0" parTransId="{B4B1EEE1-8225-A643-B681-A7F3FC14ECAD}" sibTransId="{748D4455-259E-4245-ADD2-8DDAC2A60773}"/>
    <dgm:cxn modelId="{E9A0EB78-92A5-5E4E-8437-0C6B9359762F}" srcId="{E9FB0F4E-6967-3B44-A32F-E8B1C7AE98D5}" destId="{4300FFA5-0FE1-0644-9B26-EF0EC29D2E58}" srcOrd="8" destOrd="0" parTransId="{CD73BF7D-329F-4F42-9B2D-1C22A52FFC9D}" sibTransId="{2C4637A3-9257-AA41-A5B8-B87451C5F477}"/>
    <dgm:cxn modelId="{E1BE627B-6B84-9F41-8C17-2CB0A302B158}" type="presOf" srcId="{04D5671A-AE7F-BD4E-9B86-A6A6425F59A8}" destId="{D7CE2DAE-ABF0-9641-AE1A-0DB79AEBD84A}" srcOrd="0" destOrd="0" presId="urn:microsoft.com/office/officeart/2005/8/layout/process5"/>
    <dgm:cxn modelId="{1195907C-1741-0E4D-8E5E-6B3B4B259DEF}" type="presOf" srcId="{030A6B87-CA32-C340-A552-365F7A05C57F}" destId="{5381123D-2C93-3241-8E06-B77D04CAE8EC}" srcOrd="0" destOrd="0" presId="urn:microsoft.com/office/officeart/2005/8/layout/process5"/>
    <dgm:cxn modelId="{99C2797F-C2E2-3A4C-AAF0-DCC30D2AF05D}" type="presOf" srcId="{4F2509E8-87E6-2347-B926-EB9BDDECA6FD}" destId="{C234DD4B-5CB7-E549-AD0E-83532D584FCF}" srcOrd="0" destOrd="0" presId="urn:microsoft.com/office/officeart/2005/8/layout/process5"/>
    <dgm:cxn modelId="{85D7D382-FAAC-4F4E-84D6-7849E5E8FF0C}" type="presOf" srcId="{917501D8-12A6-0D43-82EB-9B8BF9A095D6}" destId="{1850AAD1-4903-FE47-A71D-0B73E666CD99}" srcOrd="0" destOrd="0" presId="urn:microsoft.com/office/officeart/2005/8/layout/process5"/>
    <dgm:cxn modelId="{0E3C2485-CAF8-434B-89F0-893517E042E7}" srcId="{E9FB0F4E-6967-3B44-A32F-E8B1C7AE98D5}" destId="{917501D8-12A6-0D43-82EB-9B8BF9A095D6}" srcOrd="6" destOrd="0" parTransId="{2189082E-6C82-944A-BE92-D9BC72270382}" sibTransId="{04D5671A-AE7F-BD4E-9B86-A6A6425F59A8}"/>
    <dgm:cxn modelId="{5F1D6487-750A-A04B-B6FA-5348ADB40AA1}" type="presOf" srcId="{2C4637A3-9257-AA41-A5B8-B87451C5F477}" destId="{C8297064-9915-AB4E-A9CB-FFEA8FC197B9}" srcOrd="0" destOrd="0" presId="urn:microsoft.com/office/officeart/2005/8/layout/process5"/>
    <dgm:cxn modelId="{B5AA2D8B-61D5-DB43-8D06-4875A7EB0CBD}" srcId="{7B079A50-DF5E-0A4C-9491-2FBAFC0F785B}" destId="{DDAC47D6-F859-4340-B28C-6D49EE097740}" srcOrd="3" destOrd="0" parTransId="{5B556703-BE01-8848-BE27-5969CF3D2B5D}" sibTransId="{0A2D5029-F7E5-6C47-9CF0-D5505B2F8FFB}"/>
    <dgm:cxn modelId="{94756F8D-4FC3-2F4F-8093-95D1E8FDA07D}" type="presOf" srcId="{89DBDFDC-5EB5-0B49-A8D0-DB22ECB982AF}" destId="{1E3ABFF9-C6C0-0441-8FEA-3F98FEF0374E}" srcOrd="1" destOrd="0" presId="urn:microsoft.com/office/officeart/2005/8/layout/process5"/>
    <dgm:cxn modelId="{78913F91-30D2-D14B-B80B-1BDF3244B2A6}" type="presOf" srcId="{1F12B085-E167-9940-8DCF-A46224752E8F}" destId="{0538887E-FF31-324E-B401-E87E44AFF0AA}" srcOrd="0" destOrd="0" presId="urn:microsoft.com/office/officeart/2005/8/layout/process5"/>
    <dgm:cxn modelId="{B494B79C-7119-2745-954F-0FE480A17145}" type="presOf" srcId="{C8AF58C4-450C-0C4C-83CB-1474D3ADA25F}" destId="{C234DD4B-5CB7-E549-AD0E-83532D584FCF}" srcOrd="0" destOrd="2" presId="urn:microsoft.com/office/officeart/2005/8/layout/process5"/>
    <dgm:cxn modelId="{A454DBA0-21A9-3941-9DF2-4DD870F537A3}" srcId="{E9FB0F4E-6967-3B44-A32F-E8B1C7AE98D5}" destId="{7B079A50-DF5E-0A4C-9491-2FBAFC0F785B}" srcOrd="2" destOrd="0" parTransId="{BA902E5D-518F-0749-86BA-04AA510BA959}" sibTransId="{00735B98-C924-5743-B429-DBBBDEA50165}"/>
    <dgm:cxn modelId="{8C017CA3-42AB-BD48-8C05-A5BDA2B79E4B}" type="presOf" srcId="{59E7433E-EA1A-A445-8F72-1DCCEC9CF854}" destId="{92EB25B1-D4AE-754E-BD44-115E26D1FF80}" srcOrd="0" destOrd="0" presId="urn:microsoft.com/office/officeart/2005/8/layout/process5"/>
    <dgm:cxn modelId="{88A5F4A3-745B-D44B-AEC4-67B96700A686}" type="presOf" srcId="{206E47A8-99B6-484A-AD35-04DCB9238B9B}" destId="{AC48ED73-8B05-6041-911E-F23E178815C4}" srcOrd="1" destOrd="0" presId="urn:microsoft.com/office/officeart/2005/8/layout/process5"/>
    <dgm:cxn modelId="{2038CBA5-A8B4-2F4F-88D5-D270FCD148DC}" type="presOf" srcId="{89DBDFDC-5EB5-0B49-A8D0-DB22ECB982AF}" destId="{F8E19199-589F-1946-8222-73EA4584121E}" srcOrd="0" destOrd="0" presId="urn:microsoft.com/office/officeart/2005/8/layout/process5"/>
    <dgm:cxn modelId="{9A8098B2-9CE9-D942-9547-38EF361DD3D4}" srcId="{EB4866D8-1266-8945-89C4-F4CD4F9D8A6F}" destId="{6E882DEC-3034-E942-B5AA-2835D77DD5C8}" srcOrd="1" destOrd="0" parTransId="{11E32BAA-4A06-9844-B381-3F8D7D686934}" sibTransId="{DE8B183B-7E7F-5749-9A67-A6C365A09A85}"/>
    <dgm:cxn modelId="{AA15AFB2-2C77-3142-AD36-8D6ED0CAACDE}" type="presOf" srcId="{04D5671A-AE7F-BD4E-9B86-A6A6425F59A8}" destId="{DC4C8257-9496-D04B-A26B-2200A3FFE3E7}" srcOrd="1" destOrd="0" presId="urn:microsoft.com/office/officeart/2005/8/layout/process5"/>
    <dgm:cxn modelId="{A56E20BA-CE81-3845-B63D-BDC1718CA0DA}" type="presOf" srcId="{F9BD6EF9-8382-F144-B9CD-FB838C6C03F9}" destId="{C234DD4B-5CB7-E549-AD0E-83532D584FCF}" srcOrd="0" destOrd="1" presId="urn:microsoft.com/office/officeart/2005/8/layout/process5"/>
    <dgm:cxn modelId="{B77E5BBC-E48A-9F44-93AA-F124CC378B7E}" type="presOf" srcId="{00735B98-C924-5743-B429-DBBBDEA50165}" destId="{680472FB-1DED-B043-9C18-8E9AFCBED6E9}" srcOrd="0" destOrd="0" presId="urn:microsoft.com/office/officeart/2005/8/layout/process5"/>
    <dgm:cxn modelId="{3DE395BD-2A5C-D449-AF86-99D3C112784F}" type="presOf" srcId="{748D4455-259E-4245-ADD2-8DDAC2A60773}" destId="{7060A806-1549-3F45-A072-7BB9691C2D8D}" srcOrd="1" destOrd="0" presId="urn:microsoft.com/office/officeart/2005/8/layout/process5"/>
    <dgm:cxn modelId="{871584CA-547D-DB48-94C4-0F86427D355B}" type="presOf" srcId="{63B03111-9832-1646-BDF4-5D9B749EF795}" destId="{B4D5E3D8-47D8-1A4C-9387-6DE60324DF6F}" srcOrd="0" destOrd="1" presId="urn:microsoft.com/office/officeart/2005/8/layout/process5"/>
    <dgm:cxn modelId="{7508F7CB-76FC-3043-811E-8A4CE7CBEBA3}" type="presOf" srcId="{60FEA49A-52E5-FB49-B9D7-919B8E8D64F4}" destId="{FBF1C564-B2B8-4C41-BE63-B8171F8EB76E}" srcOrd="0" destOrd="1" presId="urn:microsoft.com/office/officeart/2005/8/layout/process5"/>
    <dgm:cxn modelId="{A0E506CD-09B9-3549-9920-3C48F6D1CA55}" type="presOf" srcId="{69F25C00-F7E1-8B47-8544-B81240B6C7F2}" destId="{F11F753D-D453-BC4F-BACE-C4F8A11ECEA5}" srcOrd="0" destOrd="2" presId="urn:microsoft.com/office/officeart/2005/8/layout/process5"/>
    <dgm:cxn modelId="{8497B9D0-5691-E848-8EE3-C51BC656F8B1}" srcId="{E9FB0F4E-6967-3B44-A32F-E8B1C7AE98D5}" destId="{AE199458-77CF-8440-8970-F024006EA226}" srcOrd="4" destOrd="0" parTransId="{8FD87771-F4E1-DC47-B38A-8EDD08A5C725}" sibTransId="{89DBDFDC-5EB5-0B49-A8D0-DB22ECB982AF}"/>
    <dgm:cxn modelId="{445B7ADC-F7C5-5046-9BEE-3618E0EEE919}" srcId="{4F2509E8-87E6-2347-B926-EB9BDDECA6FD}" destId="{761579F4-10DF-F244-9532-25DEF4807D83}" srcOrd="2" destOrd="0" parTransId="{4C55FAFB-140B-EA49-9492-2DC8E373D8C0}" sibTransId="{3543ED0F-366F-8D44-8E9F-A843D81464D5}"/>
    <dgm:cxn modelId="{890194DD-304B-C447-9AF3-AFAE634C6D43}" srcId="{4F2509E8-87E6-2347-B926-EB9BDDECA6FD}" destId="{F9BD6EF9-8382-F144-B9CD-FB838C6C03F9}" srcOrd="0" destOrd="0" parTransId="{137D12B5-70FE-6847-BD89-CA99FC0D41AD}" sibTransId="{49EC0DFE-61E7-374D-A1BD-7617E9E9166B}"/>
    <dgm:cxn modelId="{2CEF06DE-6258-7440-8A8D-E90FA2F30839}" type="presOf" srcId="{4300FFA5-0FE1-0644-9B26-EF0EC29D2E58}" destId="{C225C079-1737-3742-99A0-0A7B593214FB}" srcOrd="0" destOrd="0" presId="urn:microsoft.com/office/officeart/2005/8/layout/process5"/>
    <dgm:cxn modelId="{A1CEA2E5-F1DD-EF48-A85B-4A04D4565509}" srcId="{E9FB0F4E-6967-3B44-A32F-E8B1C7AE98D5}" destId="{EB4866D8-1266-8945-89C4-F4CD4F9D8A6F}" srcOrd="3" destOrd="0" parTransId="{4276625C-E1F0-F840-90D6-CE76DDBB799C}" sibTransId="{206E47A8-99B6-484A-AD35-04DCB9238B9B}"/>
    <dgm:cxn modelId="{E7042CE6-A233-CB47-A6F5-D0D71F329C45}" srcId="{EB4866D8-1266-8945-89C4-F4CD4F9D8A6F}" destId="{471C43CE-832D-774D-BB7A-57512EFB5879}" srcOrd="2" destOrd="0" parTransId="{C2B9F4EE-A410-1B4C-9D53-DB22DB03D31F}" sibTransId="{DE50C641-CD08-A846-B7EB-02241BA70688}"/>
    <dgm:cxn modelId="{45F7F9E8-95D2-CA40-854F-9EFFBA8C51D6}" type="presOf" srcId="{206E47A8-99B6-484A-AD35-04DCB9238B9B}" destId="{5383FDA3-64FA-604A-8CAF-995772572DB0}" srcOrd="0" destOrd="0" presId="urn:microsoft.com/office/officeart/2005/8/layout/process5"/>
    <dgm:cxn modelId="{467F9BED-D392-3940-B061-1699282DB62A}" srcId="{E9FB0F4E-6967-3B44-A32F-E8B1C7AE98D5}" destId="{882FED25-8C48-F941-A0FE-6B2DFF5CD464}" srcOrd="5" destOrd="0" parTransId="{B419AD8C-EBD7-5443-9C93-E4B849DE07B6}" sibTransId="{030A6B87-CA32-C340-A552-365F7A05C57F}"/>
    <dgm:cxn modelId="{ACB3C1F8-AF17-F641-83DF-2B77AC2173F2}" type="presOf" srcId="{030A6B87-CA32-C340-A552-365F7A05C57F}" destId="{2E3787C8-BF17-C343-9F7D-55355502CEE3}" srcOrd="1" destOrd="0" presId="urn:microsoft.com/office/officeart/2005/8/layout/process5"/>
    <dgm:cxn modelId="{E57CD3FB-72DE-F644-89FB-39D8FB6599FA}" type="presOf" srcId="{00735B98-C924-5743-B429-DBBBDEA50165}" destId="{002AA36D-CAF6-0343-B244-6F6849B9EB75}" srcOrd="1" destOrd="0" presId="urn:microsoft.com/office/officeart/2005/8/layout/process5"/>
    <dgm:cxn modelId="{7F8A83C4-DF92-674F-9901-9E29B216E0A2}" type="presParOf" srcId="{CBF254FA-D4E0-B74E-A18D-AE53AEBD67CD}" destId="{B4D5E3D8-47D8-1A4C-9387-6DE60324DF6F}" srcOrd="0" destOrd="0" presId="urn:microsoft.com/office/officeart/2005/8/layout/process5"/>
    <dgm:cxn modelId="{A08B2B19-5656-5E46-BB58-7FE7B6C3A7C9}" type="presParOf" srcId="{CBF254FA-D4E0-B74E-A18D-AE53AEBD67CD}" destId="{A58869D2-B78E-DD40-ACB3-9F052F33CBCE}" srcOrd="1" destOrd="0" presId="urn:microsoft.com/office/officeart/2005/8/layout/process5"/>
    <dgm:cxn modelId="{C454612D-F0F0-E14D-8E48-86577D0681D6}" type="presParOf" srcId="{A58869D2-B78E-DD40-ACB3-9F052F33CBCE}" destId="{814C8FA7-CFA6-FA42-8BC8-CD119ED58623}" srcOrd="0" destOrd="0" presId="urn:microsoft.com/office/officeart/2005/8/layout/process5"/>
    <dgm:cxn modelId="{71DD84D1-0B88-C84F-AE6E-112D74268CE8}" type="presParOf" srcId="{CBF254FA-D4E0-B74E-A18D-AE53AEBD67CD}" destId="{C234DD4B-5CB7-E549-AD0E-83532D584FCF}" srcOrd="2" destOrd="0" presId="urn:microsoft.com/office/officeart/2005/8/layout/process5"/>
    <dgm:cxn modelId="{A6608B84-5BAF-A846-85DB-0D0B91E37986}" type="presParOf" srcId="{CBF254FA-D4E0-B74E-A18D-AE53AEBD67CD}" destId="{16C02E65-2210-C24E-8692-38A2A70EC148}" srcOrd="3" destOrd="0" presId="urn:microsoft.com/office/officeart/2005/8/layout/process5"/>
    <dgm:cxn modelId="{DDA86523-6C9F-E448-845B-0A42D6E12684}" type="presParOf" srcId="{16C02E65-2210-C24E-8692-38A2A70EC148}" destId="{7060A806-1549-3F45-A072-7BB9691C2D8D}" srcOrd="0" destOrd="0" presId="urn:microsoft.com/office/officeart/2005/8/layout/process5"/>
    <dgm:cxn modelId="{E512A88E-2481-0A4E-9C24-EB75ACF64300}" type="presParOf" srcId="{CBF254FA-D4E0-B74E-A18D-AE53AEBD67CD}" destId="{FBF1C564-B2B8-4C41-BE63-B8171F8EB76E}" srcOrd="4" destOrd="0" presId="urn:microsoft.com/office/officeart/2005/8/layout/process5"/>
    <dgm:cxn modelId="{9D8126B7-D264-0641-A0BE-EA0877F06B45}" type="presParOf" srcId="{CBF254FA-D4E0-B74E-A18D-AE53AEBD67CD}" destId="{680472FB-1DED-B043-9C18-8E9AFCBED6E9}" srcOrd="5" destOrd="0" presId="urn:microsoft.com/office/officeart/2005/8/layout/process5"/>
    <dgm:cxn modelId="{56198BEB-49F7-2C4B-8D22-8DBDD2B6C84D}" type="presParOf" srcId="{680472FB-1DED-B043-9C18-8E9AFCBED6E9}" destId="{002AA36D-CAF6-0343-B244-6F6849B9EB75}" srcOrd="0" destOrd="0" presId="urn:microsoft.com/office/officeart/2005/8/layout/process5"/>
    <dgm:cxn modelId="{5C2B0342-8FFD-164D-AD17-CD41A98EF156}" type="presParOf" srcId="{CBF254FA-D4E0-B74E-A18D-AE53AEBD67CD}" destId="{CC8F3904-974E-2647-9B88-B6062079D1ED}" srcOrd="6" destOrd="0" presId="urn:microsoft.com/office/officeart/2005/8/layout/process5"/>
    <dgm:cxn modelId="{9C15ACB1-1411-DD42-A865-934CA5C7156B}" type="presParOf" srcId="{CBF254FA-D4E0-B74E-A18D-AE53AEBD67CD}" destId="{5383FDA3-64FA-604A-8CAF-995772572DB0}" srcOrd="7" destOrd="0" presId="urn:microsoft.com/office/officeart/2005/8/layout/process5"/>
    <dgm:cxn modelId="{DC9BD835-FC77-4E4F-ACB0-CA983131FD0B}" type="presParOf" srcId="{5383FDA3-64FA-604A-8CAF-995772572DB0}" destId="{AC48ED73-8B05-6041-911E-F23E178815C4}" srcOrd="0" destOrd="0" presId="urn:microsoft.com/office/officeart/2005/8/layout/process5"/>
    <dgm:cxn modelId="{5C74A403-0B11-AF4B-9244-65D39232F884}" type="presParOf" srcId="{CBF254FA-D4E0-B74E-A18D-AE53AEBD67CD}" destId="{F11F753D-D453-BC4F-BACE-C4F8A11ECEA5}" srcOrd="8" destOrd="0" presId="urn:microsoft.com/office/officeart/2005/8/layout/process5"/>
    <dgm:cxn modelId="{485F9726-05AC-F441-8FE0-385E5B103E36}" type="presParOf" srcId="{CBF254FA-D4E0-B74E-A18D-AE53AEBD67CD}" destId="{F8E19199-589F-1946-8222-73EA4584121E}" srcOrd="9" destOrd="0" presId="urn:microsoft.com/office/officeart/2005/8/layout/process5"/>
    <dgm:cxn modelId="{678B64E3-BB14-9443-9C28-BAF379A94C2A}" type="presParOf" srcId="{F8E19199-589F-1946-8222-73EA4584121E}" destId="{1E3ABFF9-C6C0-0441-8FEA-3F98FEF0374E}" srcOrd="0" destOrd="0" presId="urn:microsoft.com/office/officeart/2005/8/layout/process5"/>
    <dgm:cxn modelId="{82332E0B-3DF2-A24D-BC83-2EBFB8E2E536}" type="presParOf" srcId="{CBF254FA-D4E0-B74E-A18D-AE53AEBD67CD}" destId="{529FCC09-4687-E147-80E8-2EB7609DC9CF}" srcOrd="10" destOrd="0" presId="urn:microsoft.com/office/officeart/2005/8/layout/process5"/>
    <dgm:cxn modelId="{84E727FC-8DF8-9948-B439-07C8E787C3A6}" type="presParOf" srcId="{CBF254FA-D4E0-B74E-A18D-AE53AEBD67CD}" destId="{5381123D-2C93-3241-8E06-B77D04CAE8EC}" srcOrd="11" destOrd="0" presId="urn:microsoft.com/office/officeart/2005/8/layout/process5"/>
    <dgm:cxn modelId="{782EF668-7538-6A4E-B319-8B048FFE4044}" type="presParOf" srcId="{5381123D-2C93-3241-8E06-B77D04CAE8EC}" destId="{2E3787C8-BF17-C343-9F7D-55355502CEE3}" srcOrd="0" destOrd="0" presId="urn:microsoft.com/office/officeart/2005/8/layout/process5"/>
    <dgm:cxn modelId="{6AEAA92D-C4D5-D643-8CD4-71C3C81BEC92}" type="presParOf" srcId="{CBF254FA-D4E0-B74E-A18D-AE53AEBD67CD}" destId="{1850AAD1-4903-FE47-A71D-0B73E666CD99}" srcOrd="12" destOrd="0" presId="urn:microsoft.com/office/officeart/2005/8/layout/process5"/>
    <dgm:cxn modelId="{063A4DBB-D75A-ED40-B0C7-C31F5B69AAC9}" type="presParOf" srcId="{CBF254FA-D4E0-B74E-A18D-AE53AEBD67CD}" destId="{D7CE2DAE-ABF0-9641-AE1A-0DB79AEBD84A}" srcOrd="13" destOrd="0" presId="urn:microsoft.com/office/officeart/2005/8/layout/process5"/>
    <dgm:cxn modelId="{0AD1E0B4-C417-0647-9C40-7D0AFD2699D0}" type="presParOf" srcId="{D7CE2DAE-ABF0-9641-AE1A-0DB79AEBD84A}" destId="{DC4C8257-9496-D04B-A26B-2200A3FFE3E7}" srcOrd="0" destOrd="0" presId="urn:microsoft.com/office/officeart/2005/8/layout/process5"/>
    <dgm:cxn modelId="{345AAA4E-7EE1-C44D-B312-3D470151EE07}" type="presParOf" srcId="{CBF254FA-D4E0-B74E-A18D-AE53AEBD67CD}" destId="{0538887E-FF31-324E-B401-E87E44AFF0AA}" srcOrd="14" destOrd="0" presId="urn:microsoft.com/office/officeart/2005/8/layout/process5"/>
    <dgm:cxn modelId="{274BBA1F-00C9-4243-B04B-070A035D8E9F}" type="presParOf" srcId="{CBF254FA-D4E0-B74E-A18D-AE53AEBD67CD}" destId="{92EB25B1-D4AE-754E-BD44-115E26D1FF80}" srcOrd="15" destOrd="0" presId="urn:microsoft.com/office/officeart/2005/8/layout/process5"/>
    <dgm:cxn modelId="{3F5A20A5-5E14-734D-BDC8-243E9B365827}" type="presParOf" srcId="{92EB25B1-D4AE-754E-BD44-115E26D1FF80}" destId="{B4D2AADB-2320-D741-9683-970A9AF56C3E}" srcOrd="0" destOrd="0" presId="urn:microsoft.com/office/officeart/2005/8/layout/process5"/>
    <dgm:cxn modelId="{9D22F929-339A-844D-9885-66AB1512A8AB}" type="presParOf" srcId="{CBF254FA-D4E0-B74E-A18D-AE53AEBD67CD}" destId="{C225C079-1737-3742-99A0-0A7B593214FB}" srcOrd="16" destOrd="0" presId="urn:microsoft.com/office/officeart/2005/8/layout/process5"/>
    <dgm:cxn modelId="{8E9D851C-5056-C849-9EBF-A78085CCC5D8}" type="presParOf" srcId="{CBF254FA-D4E0-B74E-A18D-AE53AEBD67CD}" destId="{C8297064-9915-AB4E-A9CB-FFEA8FC197B9}" srcOrd="17" destOrd="0" presId="urn:microsoft.com/office/officeart/2005/8/layout/process5"/>
    <dgm:cxn modelId="{94895D36-40FD-1046-B05E-C751DB16DF6D}" type="presParOf" srcId="{C8297064-9915-AB4E-A9CB-FFEA8FC197B9}" destId="{EDC8E22C-F874-6448-9DE8-54F7348385E0}" srcOrd="0" destOrd="0" presId="urn:microsoft.com/office/officeart/2005/8/layout/process5"/>
    <dgm:cxn modelId="{AEDD76F6-F2A2-594E-A0EE-C6571AC46FF2}" type="presParOf" srcId="{CBF254FA-D4E0-B74E-A18D-AE53AEBD67CD}" destId="{098F0226-B690-1B45-B506-7C933BFB7998}" srcOrd="1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colorful1" csCatId="colorful" phldr="1"/>
      <dgm:spPr/>
    </dgm:pt>
    <dgm:pt modelId="{BB4C69D5-F74A-DE42-A4A9-9743A043B897}">
      <dgm:prSet phldrT="[Text]" custT="1"/>
      <dgm:spPr>
        <a:solidFill>
          <a:schemeClr val="bg2">
            <a:lumMod val="50000"/>
          </a:schemeClr>
        </a:solidFill>
      </dgm:spPr>
      <dgm:t>
        <a:bodyPr/>
        <a:lstStyle/>
        <a:p>
          <a:r>
            <a:rPr lang="en-US" sz="1600" dirty="0">
              <a:solidFill>
                <a:srgbClr val="FFFF00"/>
              </a:solidFill>
            </a:rPr>
            <a:t>Define</a:t>
          </a:r>
          <a:r>
            <a:rPr lang="en-US" sz="1600" dirty="0"/>
            <a:t> </a:t>
          </a:r>
          <a:r>
            <a:rPr lang="en-US" sz="1500" dirty="0"/>
            <a:t>(desired fairness or equity goals)</a:t>
          </a:r>
        </a:p>
      </dgm:t>
    </dgm:pt>
    <dgm:pt modelId="{9049BC64-582D-B241-A48E-B7FC2A6981A0}" type="parTrans" cxnId="{D38486BD-35CD-6B41-A7B1-0B15115AB81A}">
      <dgm:prSet/>
      <dgm:spPr/>
      <dgm:t>
        <a:bodyPr/>
        <a:lstStyle/>
        <a:p>
          <a:endParaRPr lang="en-US" sz="4000"/>
        </a:p>
      </dgm:t>
    </dgm:pt>
    <dgm:pt modelId="{B2CAD2C6-08C9-DA49-8168-CBE4E2AFD68C}" type="sibTrans" cxnId="{D38486BD-35CD-6B41-A7B1-0B15115AB81A}">
      <dgm:prSet custT="1"/>
      <dgm:spPr/>
      <dgm:t>
        <a:bodyPr/>
        <a:lstStyle/>
        <a:p>
          <a:endParaRPr lang="en-US" sz="1400"/>
        </a:p>
      </dgm:t>
    </dgm:pt>
    <dgm:pt modelId="{CBA922D8-5A20-0B47-B379-00EAF02AFB79}">
      <dgm:prSet phldrT="[Text]" custT="1"/>
      <dgm:spPr/>
      <dgm:t>
        <a:bodyPr/>
        <a:lstStyle/>
        <a:p>
          <a:r>
            <a:rPr lang="en-US" sz="1600" dirty="0">
              <a:solidFill>
                <a:srgbClr val="FFFF00"/>
              </a:solidFill>
            </a:rPr>
            <a:t>Understand </a:t>
          </a:r>
          <a:r>
            <a:rPr lang="en-US" sz="1500" dirty="0"/>
            <a:t>(root causes of bias)</a:t>
          </a:r>
        </a:p>
      </dgm:t>
    </dgm:pt>
    <dgm:pt modelId="{B4FE76A6-8D2C-824D-A2AB-91F4A932EDF0}" type="parTrans" cxnId="{BD61E86B-CD79-C24C-9A9C-6AA170018F8F}">
      <dgm:prSet/>
      <dgm:spPr/>
      <dgm:t>
        <a:bodyPr/>
        <a:lstStyle/>
        <a:p>
          <a:endParaRPr lang="en-US" sz="4000"/>
        </a:p>
      </dgm:t>
    </dgm:pt>
    <dgm:pt modelId="{C4374117-257B-564E-A016-889E968E4EC5}" type="sibTrans" cxnId="{BD61E86B-CD79-C24C-9A9C-6AA170018F8F}">
      <dgm:prSet custT="1"/>
      <dgm:spPr/>
      <dgm:t>
        <a:bodyPr/>
        <a:lstStyle/>
        <a:p>
          <a:endParaRPr lang="en-US" sz="1400"/>
        </a:p>
      </dgm:t>
    </dgm:pt>
    <dgm:pt modelId="{B191545B-C2EF-D549-93F3-60F7B477C592}">
      <dgm:prSet phldrT="[Text]" custT="1"/>
      <dgm:spPr>
        <a:solidFill>
          <a:schemeClr val="accent5">
            <a:lumMod val="75000"/>
          </a:schemeClr>
        </a:solidFill>
      </dgm:spPr>
      <dgm:t>
        <a:bodyPr/>
        <a:lstStyle/>
        <a:p>
          <a:r>
            <a:rPr lang="en-US" sz="1600" dirty="0">
              <a:solidFill>
                <a:srgbClr val="FFFF00"/>
              </a:solidFill>
            </a:rPr>
            <a:t>Improve</a:t>
          </a:r>
          <a:r>
            <a:rPr lang="en-US" sz="1600" dirty="0"/>
            <a:t> </a:t>
          </a:r>
          <a:r>
            <a:rPr lang="en-US" sz="1500" dirty="0"/>
            <a:t>(fairness of AI systems)</a:t>
          </a:r>
        </a:p>
      </dgm:t>
    </dgm:pt>
    <dgm:pt modelId="{A3DD6BDD-B309-5E40-B3DE-934BCD3FAE8F}" type="parTrans" cxnId="{CD9A2FC8-6C08-3941-AB0D-0D4C68DDD55F}">
      <dgm:prSet/>
      <dgm:spPr/>
      <dgm:t>
        <a:bodyPr/>
        <a:lstStyle/>
        <a:p>
          <a:endParaRPr lang="en-US" sz="4000"/>
        </a:p>
      </dgm:t>
    </dgm:pt>
    <dgm:pt modelId="{5EDFFF77-F75C-4448-A469-F6EEE870B8CB}" type="sibTrans" cxnId="{CD9A2FC8-6C08-3941-AB0D-0D4C68DDD55F}">
      <dgm:prSet custT="1"/>
      <dgm:spPr/>
      <dgm:t>
        <a:bodyPr/>
        <a:lstStyle/>
        <a:p>
          <a:endParaRPr lang="en-US" sz="1400"/>
        </a:p>
      </dgm:t>
    </dgm:pt>
    <dgm:pt modelId="{9B490C4E-018E-4E4C-9123-6DEC25A017B8}">
      <dgm:prSet phldrT="[Text]" custT="1"/>
      <dgm:spPr>
        <a:solidFill>
          <a:srgbClr val="00B0F0"/>
        </a:solidFill>
      </dgm:spPr>
      <dgm:t>
        <a:bodyPr/>
        <a:lstStyle/>
        <a:p>
          <a:r>
            <a:rPr lang="en-US" sz="1600" dirty="0">
              <a:solidFill>
                <a:srgbClr val="FFFF00"/>
              </a:solidFill>
            </a:rPr>
            <a:t>Measure</a:t>
          </a:r>
          <a:r>
            <a:rPr lang="en-US" sz="1600" dirty="0"/>
            <a:t> and </a:t>
          </a:r>
          <a:br>
            <a:rPr lang="en-US" sz="1600" dirty="0"/>
          </a:br>
          <a:r>
            <a:rPr lang="en-US" sz="1600" dirty="0"/>
            <a:t>Detect </a:t>
          </a:r>
          <a:r>
            <a:rPr lang="en-US" sz="1500" dirty="0"/>
            <a:t>(bias</a:t>
          </a:r>
          <a:r>
            <a:rPr lang="en-US" sz="1600" dirty="0"/>
            <a:t>)</a:t>
          </a:r>
        </a:p>
      </dgm:t>
    </dgm:pt>
    <dgm:pt modelId="{D5B62046-EBD9-444F-B22E-A150B68A377D}" type="parTrans" cxnId="{8B778D0D-2C90-0C4D-8419-102593FA873A}">
      <dgm:prSet/>
      <dgm:spPr/>
      <dgm:t>
        <a:bodyPr/>
        <a:lstStyle/>
        <a:p>
          <a:endParaRPr lang="en-US" sz="4000"/>
        </a:p>
      </dgm:t>
    </dgm:pt>
    <dgm:pt modelId="{360C0EBC-C8A7-7D48-BB21-C963F33A394E}" type="sibTrans" cxnId="{8B778D0D-2C90-0C4D-8419-102593FA873A}">
      <dgm:prSet custT="1"/>
      <dgm:spPr/>
      <dgm:t>
        <a:bodyPr/>
        <a:lstStyle/>
        <a:p>
          <a:endParaRPr lang="en-US" sz="1400"/>
        </a:p>
      </dgm:t>
    </dgm:pt>
    <dgm:pt modelId="{F987D459-6E09-684C-8F26-50EC6B3426A1}">
      <dgm:prSet phldrT="[Text]" custT="1"/>
      <dgm:spPr>
        <a:solidFill>
          <a:schemeClr val="accent6">
            <a:lumMod val="75000"/>
          </a:schemeClr>
        </a:solidFill>
      </dgm:spPr>
      <dgm:t>
        <a:bodyPr/>
        <a:lstStyle/>
        <a:p>
          <a:r>
            <a:rPr lang="en-US" sz="1600" dirty="0">
              <a:solidFill>
                <a:srgbClr val="FFFF00"/>
              </a:solidFill>
            </a:rPr>
            <a:t>Mitigate</a:t>
          </a:r>
          <a:r>
            <a:rPr lang="en-US" sz="1600" dirty="0"/>
            <a:t> </a:t>
          </a:r>
          <a:br>
            <a:rPr lang="en-US" sz="1600" dirty="0"/>
          </a:br>
          <a:r>
            <a:rPr lang="en-US" sz="1500" dirty="0"/>
            <a:t>(the impact through adjusting interventions)</a:t>
          </a:r>
        </a:p>
      </dgm:t>
    </dgm:pt>
    <dgm:pt modelId="{46782A74-20A0-CD40-93BD-D32A3B7362D3}" type="parTrans" cxnId="{822D7BEE-9078-9B45-B45A-853740DCA60F}">
      <dgm:prSet/>
      <dgm:spPr/>
      <dgm:t>
        <a:bodyPr/>
        <a:lstStyle/>
        <a:p>
          <a:endParaRPr lang="en-US" sz="4000"/>
        </a:p>
      </dgm:t>
    </dgm:pt>
    <dgm:pt modelId="{13F84776-5A3C-EF45-962B-D4DCFC349173}" type="sibTrans" cxnId="{822D7BEE-9078-9B45-B45A-853740DCA60F}">
      <dgm:prSet custT="1"/>
      <dgm:spPr/>
      <dgm:t>
        <a:bodyPr/>
        <a:lstStyle/>
        <a:p>
          <a:endParaRPr lang="en-US" sz="1400"/>
        </a:p>
      </dgm:t>
    </dgm:pt>
    <dgm:pt modelId="{9DD172E8-7491-784E-A583-359EB46D415E}">
      <dgm:prSet phldrT="[Text]" custT="1"/>
      <dgm:spPr/>
      <dgm:t>
        <a:bodyPr/>
        <a:lstStyle/>
        <a:p>
          <a:r>
            <a:rPr lang="en-US" sz="1600" dirty="0">
              <a:solidFill>
                <a:srgbClr val="FFFF00"/>
              </a:solidFill>
            </a:rPr>
            <a:t>Monitor &amp; Evaluate</a:t>
          </a:r>
        </a:p>
      </dgm:t>
    </dgm:pt>
    <dgm:pt modelId="{2CF992CF-84EC-C341-87E9-920C5AA5564A}" type="parTrans" cxnId="{EA6E8507-8890-BC4F-9591-BF2E62EA68E6}">
      <dgm:prSet/>
      <dgm:spPr/>
      <dgm:t>
        <a:bodyPr/>
        <a:lstStyle/>
        <a:p>
          <a:endParaRPr lang="en-US" sz="4000"/>
        </a:p>
      </dgm:t>
    </dgm:pt>
    <dgm:pt modelId="{12A03866-0C63-6442-B67A-4231651BA43A}" type="sibTrans" cxnId="{EA6E8507-8890-BC4F-9591-BF2E62EA68E6}">
      <dgm:prSet/>
      <dgm:spPr/>
      <dgm:t>
        <a:bodyPr/>
        <a:lstStyle/>
        <a:p>
          <a:endParaRPr lang="en-US" sz="2400"/>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custScaleY="10863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custScaleY="10863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custScaleX="111589" custScaleY="10863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custScaleY="10863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30094" custScaleY="108743">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custScaleY="10863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dgm:spPr>
        <a:solidFill>
          <a:srgbClr val="941100"/>
        </a:solidFill>
        <a:ln>
          <a:solidFill>
            <a:srgbClr val="C00000"/>
          </a:solidFill>
        </a:ln>
      </dgm:spPr>
      <dgm:t>
        <a:bodyPr/>
        <a:lstStyle/>
        <a:p>
          <a:r>
            <a:rPr lang="en-US" dirty="0"/>
            <a:t>Define</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dgm:spPr/>
      <dgm:t>
        <a:bodyPr/>
        <a:lstStyle/>
        <a:p>
          <a:endParaRPr lang="en-US"/>
        </a:p>
      </dgm:t>
    </dgm:pt>
    <dgm:pt modelId="{CBA922D8-5A20-0B47-B379-00EAF02AFB79}">
      <dgm:prSet phldrT="[Text]"/>
      <dgm:spPr>
        <a:solidFill>
          <a:srgbClr val="941100"/>
        </a:solidFill>
        <a:ln>
          <a:solidFill>
            <a:srgbClr val="C00000"/>
          </a:solidFill>
        </a:ln>
      </dgm:spPr>
      <dgm:t>
        <a:bodyPr/>
        <a:lstStyle/>
        <a:p>
          <a:r>
            <a:rPr lang="en-US"/>
            <a:t>Understand (root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dgm:spPr/>
      <dgm:t>
        <a:bodyPr/>
        <a:lstStyle/>
        <a:p>
          <a:endParaRPr lang="en-US"/>
        </a:p>
      </dgm:t>
    </dgm:pt>
    <dgm:pt modelId="{B191545B-C2EF-D549-93F3-60F7B477C592}">
      <dgm:prSet phldrT="[Text]"/>
      <dgm:spPr>
        <a:solidFill>
          <a:srgbClr val="941100"/>
        </a:solidFill>
        <a:ln>
          <a:solidFill>
            <a:srgbClr val="C00000"/>
          </a:solidFill>
        </a:ln>
      </dgm:spPr>
      <dgm:t>
        <a:bodyPr/>
        <a:lstStyle/>
        <a:p>
          <a:r>
            <a:rPr lang="en-US"/>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dgm:spPr/>
      <dgm:t>
        <a:bodyPr/>
        <a:lstStyle/>
        <a:p>
          <a:endParaRPr lang="en-US"/>
        </a:p>
      </dgm:t>
    </dgm:pt>
    <dgm:pt modelId="{9B490C4E-018E-4E4C-9123-6DEC25A017B8}">
      <dgm:prSet phldrT="[Text]"/>
      <dgm:spPr>
        <a:solidFill>
          <a:srgbClr val="941100"/>
        </a:solidFill>
        <a:ln>
          <a:solidFill>
            <a:srgbClr val="C00000"/>
          </a:solidFill>
        </a:ln>
      </dgm:spPr>
      <dgm:t>
        <a:bodyPr/>
        <a:lstStyle/>
        <a:p>
          <a:r>
            <a:rPr lang="en-US" dirty="0"/>
            <a:t>Measure/</a:t>
          </a:r>
          <a:br>
            <a:rPr lang="en-US" dirty="0"/>
          </a:br>
          <a:r>
            <a:rPr lang="en-US"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dgm:spPr/>
      <dgm:t>
        <a:bodyPr/>
        <a:lstStyle/>
        <a:p>
          <a:endParaRPr lang="en-US"/>
        </a:p>
      </dgm:t>
    </dgm:pt>
    <dgm:pt modelId="{F987D459-6E09-684C-8F26-50EC6B3426A1}">
      <dgm:prSet phldrT="[Text]"/>
      <dgm:spPr>
        <a:solidFill>
          <a:srgbClr val="941100"/>
        </a:solidFill>
        <a:ln>
          <a:solidFill>
            <a:srgbClr val="C00000"/>
          </a:solidFill>
        </a:ln>
      </dgm:spPr>
      <dgm:t>
        <a:bodyPr/>
        <a:lstStyle/>
        <a:p>
          <a:r>
            <a:rPr lang="en-US" dirty="0"/>
            <a:t>Mitigate </a:t>
          </a:r>
          <a:br>
            <a:rPr lang="en-US" dirty="0"/>
          </a:br>
          <a:r>
            <a:rPr lang="en-US"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dgm:spPr/>
      <dgm:t>
        <a:bodyPr/>
        <a:lstStyle/>
        <a:p>
          <a:endParaRPr lang="en-US"/>
        </a:p>
      </dgm:t>
    </dgm:pt>
    <dgm:pt modelId="{9DD172E8-7491-784E-A583-359EB46D415E}">
      <dgm:prSet phldrT="[Text]"/>
      <dgm:spPr>
        <a:solidFill>
          <a:srgbClr val="941100"/>
        </a:solidFill>
        <a:ln>
          <a:solidFill>
            <a:srgbClr val="C00000"/>
          </a:solidFill>
        </a:ln>
      </dgm:spPr>
      <dgm:t>
        <a:bodyPr/>
        <a:lstStyle/>
        <a:p>
          <a:r>
            <a:rPr lang="en-US" dirty="0"/>
            <a:t>Monitor &amp;</a:t>
          </a:r>
        </a:p>
        <a:p>
          <a:r>
            <a:rPr lang="en-US"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16231">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dgm:spPr>
        <a:solidFill>
          <a:schemeClr val="accent4">
            <a:lumMod val="75000"/>
          </a:schemeClr>
        </a:solidFill>
        <a:ln>
          <a:solidFill>
            <a:srgbClr val="C00000"/>
          </a:solidFill>
        </a:ln>
      </dgm:spPr>
      <dgm:t>
        <a:bodyPr/>
        <a:lstStyle/>
        <a:p>
          <a:r>
            <a:rPr lang="en-US" dirty="0"/>
            <a:t>Define</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dgm:spPr/>
      <dgm:t>
        <a:bodyPr/>
        <a:lstStyle/>
        <a:p>
          <a:endParaRPr lang="en-US"/>
        </a:p>
      </dgm:t>
    </dgm:pt>
    <dgm:pt modelId="{CBA922D8-5A20-0B47-B379-00EAF02AFB79}">
      <dgm:prSet phldrT="[Text]"/>
      <dgm:spPr>
        <a:solidFill>
          <a:srgbClr val="941100"/>
        </a:solidFill>
        <a:ln>
          <a:solidFill>
            <a:srgbClr val="C00000"/>
          </a:solidFill>
        </a:ln>
      </dgm:spPr>
      <dgm:t>
        <a:bodyPr/>
        <a:lstStyle/>
        <a:p>
          <a:r>
            <a:rPr lang="en-US"/>
            <a:t>Understand (root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dgm:spPr/>
      <dgm:t>
        <a:bodyPr/>
        <a:lstStyle/>
        <a:p>
          <a:endParaRPr lang="en-US"/>
        </a:p>
      </dgm:t>
    </dgm:pt>
    <dgm:pt modelId="{B191545B-C2EF-D549-93F3-60F7B477C592}">
      <dgm:prSet phldrT="[Text]"/>
      <dgm:spPr>
        <a:solidFill>
          <a:srgbClr val="941100"/>
        </a:solidFill>
        <a:ln>
          <a:solidFill>
            <a:srgbClr val="C00000"/>
          </a:solidFill>
        </a:ln>
      </dgm:spPr>
      <dgm:t>
        <a:bodyPr/>
        <a:lstStyle/>
        <a:p>
          <a:r>
            <a:rPr lang="en-US"/>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dgm:spPr/>
      <dgm:t>
        <a:bodyPr/>
        <a:lstStyle/>
        <a:p>
          <a:endParaRPr lang="en-US"/>
        </a:p>
      </dgm:t>
    </dgm:pt>
    <dgm:pt modelId="{9B490C4E-018E-4E4C-9123-6DEC25A017B8}">
      <dgm:prSet phldrT="[Text]"/>
      <dgm:spPr>
        <a:solidFill>
          <a:srgbClr val="941100"/>
        </a:solidFill>
        <a:ln>
          <a:solidFill>
            <a:srgbClr val="C00000"/>
          </a:solidFill>
        </a:ln>
      </dgm:spPr>
      <dgm:t>
        <a:bodyPr/>
        <a:lstStyle/>
        <a:p>
          <a:r>
            <a:rPr lang="en-US" dirty="0"/>
            <a:t>Measure/</a:t>
          </a:r>
          <a:br>
            <a:rPr lang="en-US" dirty="0"/>
          </a:br>
          <a:r>
            <a:rPr lang="en-US"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dgm:spPr/>
      <dgm:t>
        <a:bodyPr/>
        <a:lstStyle/>
        <a:p>
          <a:endParaRPr lang="en-US"/>
        </a:p>
      </dgm:t>
    </dgm:pt>
    <dgm:pt modelId="{F987D459-6E09-684C-8F26-50EC6B3426A1}">
      <dgm:prSet phldrT="[Text]"/>
      <dgm:spPr>
        <a:solidFill>
          <a:srgbClr val="941100"/>
        </a:solidFill>
        <a:ln>
          <a:solidFill>
            <a:srgbClr val="C00000"/>
          </a:solidFill>
        </a:ln>
      </dgm:spPr>
      <dgm:t>
        <a:bodyPr/>
        <a:lstStyle/>
        <a:p>
          <a:r>
            <a:rPr lang="en-US" dirty="0"/>
            <a:t>Mitigate </a:t>
          </a:r>
          <a:br>
            <a:rPr lang="en-US" dirty="0"/>
          </a:br>
          <a:r>
            <a:rPr lang="en-US"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dgm:spPr/>
      <dgm:t>
        <a:bodyPr/>
        <a:lstStyle/>
        <a:p>
          <a:endParaRPr lang="en-US"/>
        </a:p>
      </dgm:t>
    </dgm:pt>
    <dgm:pt modelId="{9DD172E8-7491-784E-A583-359EB46D415E}">
      <dgm:prSet phldrT="[Text]"/>
      <dgm:spPr>
        <a:solidFill>
          <a:srgbClr val="941100"/>
        </a:solidFill>
        <a:ln>
          <a:solidFill>
            <a:srgbClr val="C00000"/>
          </a:solidFill>
        </a:ln>
      </dgm:spPr>
      <dgm:t>
        <a:bodyPr/>
        <a:lstStyle/>
        <a:p>
          <a:r>
            <a:rPr lang="en-US" dirty="0"/>
            <a:t>Monitor &amp;</a:t>
          </a:r>
        </a:p>
        <a:p>
          <a:r>
            <a:rPr lang="en-US"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16231">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dgm:spPr>
        <a:solidFill>
          <a:srgbClr val="941100"/>
        </a:solidFill>
        <a:ln>
          <a:solidFill>
            <a:srgbClr val="C00000"/>
          </a:solidFill>
        </a:ln>
      </dgm:spPr>
      <dgm:t>
        <a:bodyPr/>
        <a:lstStyle/>
        <a:p>
          <a:r>
            <a:rPr lang="en-US" dirty="0"/>
            <a:t>Define</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dgm:spPr/>
      <dgm:t>
        <a:bodyPr/>
        <a:lstStyle/>
        <a:p>
          <a:endParaRPr lang="en-US"/>
        </a:p>
      </dgm:t>
    </dgm:pt>
    <dgm:pt modelId="{CBA922D8-5A20-0B47-B379-00EAF02AFB79}">
      <dgm:prSet phldrT="[Text]"/>
      <dgm:spPr>
        <a:solidFill>
          <a:srgbClr val="941100"/>
        </a:solidFill>
        <a:ln>
          <a:solidFill>
            <a:srgbClr val="C00000"/>
          </a:solidFill>
        </a:ln>
      </dgm:spPr>
      <dgm:t>
        <a:bodyPr/>
        <a:lstStyle/>
        <a:p>
          <a:r>
            <a:rPr lang="en-US"/>
            <a:t>Understand (root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dgm:spPr/>
      <dgm:t>
        <a:bodyPr/>
        <a:lstStyle/>
        <a:p>
          <a:endParaRPr lang="en-US"/>
        </a:p>
      </dgm:t>
    </dgm:pt>
    <dgm:pt modelId="{B191545B-C2EF-D549-93F3-60F7B477C592}">
      <dgm:prSet phldrT="[Text]"/>
      <dgm:spPr>
        <a:solidFill>
          <a:srgbClr val="941100"/>
        </a:solidFill>
        <a:ln>
          <a:solidFill>
            <a:srgbClr val="C00000"/>
          </a:solidFill>
        </a:ln>
      </dgm:spPr>
      <dgm:t>
        <a:bodyPr/>
        <a:lstStyle/>
        <a:p>
          <a:r>
            <a:rPr lang="en-US"/>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dgm:spPr/>
      <dgm:t>
        <a:bodyPr/>
        <a:lstStyle/>
        <a:p>
          <a:endParaRPr lang="en-US"/>
        </a:p>
      </dgm:t>
    </dgm:pt>
    <dgm:pt modelId="{9B490C4E-018E-4E4C-9123-6DEC25A017B8}">
      <dgm:prSet phldrT="[Text]"/>
      <dgm:spPr>
        <a:solidFill>
          <a:schemeClr val="accent4">
            <a:lumMod val="75000"/>
          </a:schemeClr>
        </a:solidFill>
        <a:ln>
          <a:solidFill>
            <a:srgbClr val="C00000"/>
          </a:solidFill>
        </a:ln>
      </dgm:spPr>
      <dgm:t>
        <a:bodyPr/>
        <a:lstStyle/>
        <a:p>
          <a:r>
            <a:rPr lang="en-US" dirty="0"/>
            <a:t>Measure/</a:t>
          </a:r>
          <a:br>
            <a:rPr lang="en-US" dirty="0"/>
          </a:br>
          <a:r>
            <a:rPr lang="en-US"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dgm:spPr/>
      <dgm:t>
        <a:bodyPr/>
        <a:lstStyle/>
        <a:p>
          <a:endParaRPr lang="en-US"/>
        </a:p>
      </dgm:t>
    </dgm:pt>
    <dgm:pt modelId="{F987D459-6E09-684C-8F26-50EC6B3426A1}">
      <dgm:prSet phldrT="[Text]"/>
      <dgm:spPr>
        <a:solidFill>
          <a:srgbClr val="941100"/>
        </a:solidFill>
        <a:ln>
          <a:solidFill>
            <a:srgbClr val="C00000"/>
          </a:solidFill>
        </a:ln>
      </dgm:spPr>
      <dgm:t>
        <a:bodyPr/>
        <a:lstStyle/>
        <a:p>
          <a:r>
            <a:rPr lang="en-US" dirty="0"/>
            <a:t>Mitigate </a:t>
          </a:r>
          <a:br>
            <a:rPr lang="en-US" dirty="0"/>
          </a:br>
          <a:r>
            <a:rPr lang="en-US"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dgm:spPr/>
      <dgm:t>
        <a:bodyPr/>
        <a:lstStyle/>
        <a:p>
          <a:endParaRPr lang="en-US"/>
        </a:p>
      </dgm:t>
    </dgm:pt>
    <dgm:pt modelId="{9DD172E8-7491-784E-A583-359EB46D415E}">
      <dgm:prSet phldrT="[Text]"/>
      <dgm:spPr>
        <a:solidFill>
          <a:srgbClr val="941100"/>
        </a:solidFill>
        <a:ln>
          <a:solidFill>
            <a:srgbClr val="C00000"/>
          </a:solidFill>
        </a:ln>
      </dgm:spPr>
      <dgm:t>
        <a:bodyPr/>
        <a:lstStyle/>
        <a:p>
          <a:r>
            <a:rPr lang="en-US" dirty="0"/>
            <a:t>Monitor &amp;</a:t>
          </a:r>
        </a:p>
        <a:p>
          <a:r>
            <a:rPr lang="en-US"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16231">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dgm:spPr>
        <a:solidFill>
          <a:srgbClr val="941100"/>
        </a:solidFill>
        <a:ln>
          <a:solidFill>
            <a:srgbClr val="C00000"/>
          </a:solidFill>
        </a:ln>
      </dgm:spPr>
      <dgm:t>
        <a:bodyPr/>
        <a:lstStyle/>
        <a:p>
          <a:r>
            <a:rPr lang="en-US" dirty="0"/>
            <a:t>Define</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dgm:spPr/>
      <dgm:t>
        <a:bodyPr/>
        <a:lstStyle/>
        <a:p>
          <a:endParaRPr lang="en-US"/>
        </a:p>
      </dgm:t>
    </dgm:pt>
    <dgm:pt modelId="{CBA922D8-5A20-0B47-B379-00EAF02AFB79}">
      <dgm:prSet phldrT="[Text]"/>
      <dgm:spPr>
        <a:solidFill>
          <a:schemeClr val="accent4">
            <a:lumMod val="75000"/>
          </a:schemeClr>
        </a:solidFill>
        <a:ln>
          <a:solidFill>
            <a:srgbClr val="C00000"/>
          </a:solidFill>
        </a:ln>
      </dgm:spPr>
      <dgm:t>
        <a:bodyPr/>
        <a:lstStyle/>
        <a:p>
          <a:r>
            <a:rPr lang="en-US"/>
            <a:t>Understand (root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dgm:spPr/>
      <dgm:t>
        <a:bodyPr/>
        <a:lstStyle/>
        <a:p>
          <a:endParaRPr lang="en-US"/>
        </a:p>
      </dgm:t>
    </dgm:pt>
    <dgm:pt modelId="{B191545B-C2EF-D549-93F3-60F7B477C592}">
      <dgm:prSet phldrT="[Text]"/>
      <dgm:spPr>
        <a:solidFill>
          <a:srgbClr val="941100"/>
        </a:solidFill>
        <a:ln>
          <a:solidFill>
            <a:srgbClr val="C00000"/>
          </a:solidFill>
        </a:ln>
      </dgm:spPr>
      <dgm:t>
        <a:bodyPr/>
        <a:lstStyle/>
        <a:p>
          <a:r>
            <a:rPr lang="en-US"/>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dgm:spPr/>
      <dgm:t>
        <a:bodyPr/>
        <a:lstStyle/>
        <a:p>
          <a:endParaRPr lang="en-US"/>
        </a:p>
      </dgm:t>
    </dgm:pt>
    <dgm:pt modelId="{9B490C4E-018E-4E4C-9123-6DEC25A017B8}">
      <dgm:prSet phldrT="[Text]"/>
      <dgm:spPr>
        <a:solidFill>
          <a:srgbClr val="941100"/>
        </a:solidFill>
        <a:ln>
          <a:solidFill>
            <a:srgbClr val="C00000"/>
          </a:solidFill>
        </a:ln>
      </dgm:spPr>
      <dgm:t>
        <a:bodyPr/>
        <a:lstStyle/>
        <a:p>
          <a:r>
            <a:rPr lang="en-US" dirty="0"/>
            <a:t>Measure/</a:t>
          </a:r>
          <a:br>
            <a:rPr lang="en-US" dirty="0"/>
          </a:br>
          <a:r>
            <a:rPr lang="en-US"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dgm:spPr/>
      <dgm:t>
        <a:bodyPr/>
        <a:lstStyle/>
        <a:p>
          <a:endParaRPr lang="en-US"/>
        </a:p>
      </dgm:t>
    </dgm:pt>
    <dgm:pt modelId="{F987D459-6E09-684C-8F26-50EC6B3426A1}">
      <dgm:prSet phldrT="[Text]"/>
      <dgm:spPr>
        <a:solidFill>
          <a:srgbClr val="941100"/>
        </a:solidFill>
        <a:ln>
          <a:solidFill>
            <a:srgbClr val="C00000"/>
          </a:solidFill>
        </a:ln>
      </dgm:spPr>
      <dgm:t>
        <a:bodyPr/>
        <a:lstStyle/>
        <a:p>
          <a:r>
            <a:rPr lang="en-US" dirty="0"/>
            <a:t>Mitigate </a:t>
          </a:r>
          <a:br>
            <a:rPr lang="en-US" dirty="0"/>
          </a:br>
          <a:r>
            <a:rPr lang="en-US"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dgm:spPr/>
      <dgm:t>
        <a:bodyPr/>
        <a:lstStyle/>
        <a:p>
          <a:endParaRPr lang="en-US"/>
        </a:p>
      </dgm:t>
    </dgm:pt>
    <dgm:pt modelId="{9DD172E8-7491-784E-A583-359EB46D415E}">
      <dgm:prSet phldrT="[Text]"/>
      <dgm:spPr>
        <a:solidFill>
          <a:srgbClr val="941100"/>
        </a:solidFill>
        <a:ln>
          <a:solidFill>
            <a:srgbClr val="C00000"/>
          </a:solidFill>
        </a:ln>
      </dgm:spPr>
      <dgm:t>
        <a:bodyPr/>
        <a:lstStyle/>
        <a:p>
          <a:r>
            <a:rPr lang="en-US" dirty="0"/>
            <a:t>Monitor &amp;</a:t>
          </a:r>
        </a:p>
        <a:p>
          <a:r>
            <a:rPr lang="en-US"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16231">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AF359E3-FF3E-6043-B46C-A1B790C8E8C3}" type="doc">
      <dgm:prSet loTypeId="urn:microsoft.com/office/officeart/2005/8/layout/process1" loCatId="" qsTypeId="urn:microsoft.com/office/officeart/2005/8/quickstyle/simple1" qsCatId="simple" csTypeId="urn:microsoft.com/office/officeart/2005/8/colors/colorful1" csCatId="colorful" phldr="1"/>
      <dgm:spPr/>
    </dgm:pt>
    <dgm:pt modelId="{8C21BB15-E01F-E74E-9B31-AEA506620FC0}">
      <dgm:prSet phldrT="[Text]"/>
      <dgm:spPr/>
      <dgm:t>
        <a:bodyPr/>
        <a:lstStyle/>
        <a:p>
          <a:r>
            <a:rPr lang="en-US" dirty="0"/>
            <a:t>World</a:t>
          </a:r>
        </a:p>
      </dgm:t>
    </dgm:pt>
    <dgm:pt modelId="{A97A2818-4F35-9F44-B22F-C003F24B54B6}" type="parTrans" cxnId="{124E1D54-A533-B849-99AA-0B2139EA15A9}">
      <dgm:prSet/>
      <dgm:spPr/>
      <dgm:t>
        <a:bodyPr/>
        <a:lstStyle/>
        <a:p>
          <a:endParaRPr lang="en-US"/>
        </a:p>
      </dgm:t>
    </dgm:pt>
    <dgm:pt modelId="{05B0CBC8-81CD-8746-8820-D655424EBBF8}" type="sibTrans" cxnId="{124E1D54-A533-B849-99AA-0B2139EA15A9}">
      <dgm:prSet/>
      <dgm:spPr/>
      <dgm:t>
        <a:bodyPr/>
        <a:lstStyle/>
        <a:p>
          <a:endParaRPr lang="en-US"/>
        </a:p>
      </dgm:t>
    </dgm:pt>
    <dgm:pt modelId="{0035516B-E877-2645-BF13-2EB1D0560DBB}">
      <dgm:prSet phldrT="[Text]"/>
      <dgm:spPr/>
      <dgm:t>
        <a:bodyPr/>
        <a:lstStyle/>
        <a:p>
          <a:r>
            <a:rPr lang="en-US" dirty="0"/>
            <a:t>ML Pipeline</a:t>
          </a:r>
        </a:p>
      </dgm:t>
    </dgm:pt>
    <dgm:pt modelId="{5E9E387C-D48A-F34A-8F8E-AB24E3226A28}" type="parTrans" cxnId="{D6A7E62D-5DDC-D74A-BDB3-FE40213D15EB}">
      <dgm:prSet/>
      <dgm:spPr/>
      <dgm:t>
        <a:bodyPr/>
        <a:lstStyle/>
        <a:p>
          <a:endParaRPr lang="en-US"/>
        </a:p>
      </dgm:t>
    </dgm:pt>
    <dgm:pt modelId="{3615A91B-1149-A947-A4E2-031E7877290C}" type="sibTrans" cxnId="{D6A7E62D-5DDC-D74A-BDB3-FE40213D15EB}">
      <dgm:prSet/>
      <dgm:spPr/>
      <dgm:t>
        <a:bodyPr/>
        <a:lstStyle/>
        <a:p>
          <a:endParaRPr lang="en-US"/>
        </a:p>
      </dgm:t>
    </dgm:pt>
    <dgm:pt modelId="{F20B290F-6846-064F-9FC9-2A6EC5C0CBFF}">
      <dgm:prSet phldrT="[Text]"/>
      <dgm:spPr/>
      <dgm:t>
        <a:bodyPr/>
        <a:lstStyle/>
        <a:p>
          <a:r>
            <a:rPr lang="en-US" dirty="0"/>
            <a:t>Actions</a:t>
          </a:r>
        </a:p>
      </dgm:t>
    </dgm:pt>
    <dgm:pt modelId="{F1C6DC59-6849-E648-95D0-CF8A291E9175}" type="parTrans" cxnId="{976635A5-F42D-9142-B41E-101D298C5FAF}">
      <dgm:prSet/>
      <dgm:spPr/>
      <dgm:t>
        <a:bodyPr/>
        <a:lstStyle/>
        <a:p>
          <a:endParaRPr lang="en-US"/>
        </a:p>
      </dgm:t>
    </dgm:pt>
    <dgm:pt modelId="{CFAA4F41-6E38-9541-BA9E-F3173491DDEF}" type="sibTrans" cxnId="{976635A5-F42D-9142-B41E-101D298C5FAF}">
      <dgm:prSet/>
      <dgm:spPr/>
      <dgm:t>
        <a:bodyPr/>
        <a:lstStyle/>
        <a:p>
          <a:endParaRPr lang="en-US"/>
        </a:p>
      </dgm:t>
    </dgm:pt>
    <dgm:pt modelId="{C23D8622-4259-EC4D-9A7C-42989C33913F}">
      <dgm:prSet phldrT="[Text]"/>
      <dgm:spPr/>
      <dgm:t>
        <a:bodyPr/>
        <a:lstStyle/>
        <a:p>
          <a:r>
            <a:rPr lang="en-US" dirty="0"/>
            <a:t>Data</a:t>
          </a:r>
        </a:p>
      </dgm:t>
    </dgm:pt>
    <dgm:pt modelId="{CECD5B37-E405-C840-9083-B8D15535E7AC}" type="parTrans" cxnId="{9155C885-CFE0-CF4B-83BA-70971B43503D}">
      <dgm:prSet/>
      <dgm:spPr/>
      <dgm:t>
        <a:bodyPr/>
        <a:lstStyle/>
        <a:p>
          <a:endParaRPr lang="en-US"/>
        </a:p>
      </dgm:t>
    </dgm:pt>
    <dgm:pt modelId="{300C01A9-955F-114B-AED4-83AC6CD627BB}" type="sibTrans" cxnId="{9155C885-CFE0-CF4B-83BA-70971B43503D}">
      <dgm:prSet/>
      <dgm:spPr/>
      <dgm:t>
        <a:bodyPr/>
        <a:lstStyle/>
        <a:p>
          <a:endParaRPr lang="en-US"/>
        </a:p>
      </dgm:t>
    </dgm:pt>
    <dgm:pt modelId="{27A2E45C-AE8E-1441-A2EF-A4C6E3BD2668}" type="pres">
      <dgm:prSet presAssocID="{CAF359E3-FF3E-6043-B46C-A1B790C8E8C3}" presName="Name0" presStyleCnt="0">
        <dgm:presLayoutVars>
          <dgm:dir/>
          <dgm:resizeHandles val="exact"/>
        </dgm:presLayoutVars>
      </dgm:prSet>
      <dgm:spPr/>
    </dgm:pt>
    <dgm:pt modelId="{DB62EF61-F651-3C43-BEED-805480128E21}" type="pres">
      <dgm:prSet presAssocID="{8C21BB15-E01F-E74E-9B31-AEA506620FC0}" presName="node" presStyleLbl="node1" presStyleIdx="0" presStyleCnt="4">
        <dgm:presLayoutVars>
          <dgm:bulletEnabled val="1"/>
        </dgm:presLayoutVars>
      </dgm:prSet>
      <dgm:spPr/>
    </dgm:pt>
    <dgm:pt modelId="{640CB942-B6B0-284F-94EE-DAA36E8740EB}" type="pres">
      <dgm:prSet presAssocID="{05B0CBC8-81CD-8746-8820-D655424EBBF8}" presName="sibTrans" presStyleLbl="sibTrans2D1" presStyleIdx="0" presStyleCnt="3"/>
      <dgm:spPr/>
    </dgm:pt>
    <dgm:pt modelId="{ECE5B618-E886-A24D-8ED9-8A2AA74FEDCA}" type="pres">
      <dgm:prSet presAssocID="{05B0CBC8-81CD-8746-8820-D655424EBBF8}" presName="connectorText" presStyleLbl="sibTrans2D1" presStyleIdx="0" presStyleCnt="3"/>
      <dgm:spPr/>
    </dgm:pt>
    <dgm:pt modelId="{25DE5F47-6F09-D644-B951-7ECCCE199BBD}" type="pres">
      <dgm:prSet presAssocID="{C23D8622-4259-EC4D-9A7C-42989C33913F}" presName="node" presStyleLbl="node1" presStyleIdx="1" presStyleCnt="4">
        <dgm:presLayoutVars>
          <dgm:bulletEnabled val="1"/>
        </dgm:presLayoutVars>
      </dgm:prSet>
      <dgm:spPr/>
    </dgm:pt>
    <dgm:pt modelId="{A81B3B9C-94DD-7049-8278-CBDCBD9310BC}" type="pres">
      <dgm:prSet presAssocID="{300C01A9-955F-114B-AED4-83AC6CD627BB}" presName="sibTrans" presStyleLbl="sibTrans2D1" presStyleIdx="1" presStyleCnt="3"/>
      <dgm:spPr/>
    </dgm:pt>
    <dgm:pt modelId="{123424E5-938A-F346-AA68-C63A1A3EB868}" type="pres">
      <dgm:prSet presAssocID="{300C01A9-955F-114B-AED4-83AC6CD627BB}" presName="connectorText" presStyleLbl="sibTrans2D1" presStyleIdx="1" presStyleCnt="3"/>
      <dgm:spPr/>
    </dgm:pt>
    <dgm:pt modelId="{01EF44C5-252B-0A4C-A30C-84CCF917CBC0}" type="pres">
      <dgm:prSet presAssocID="{0035516B-E877-2645-BF13-2EB1D0560DBB}" presName="node" presStyleLbl="node1" presStyleIdx="2" presStyleCnt="4">
        <dgm:presLayoutVars>
          <dgm:bulletEnabled val="1"/>
        </dgm:presLayoutVars>
      </dgm:prSet>
      <dgm:spPr/>
    </dgm:pt>
    <dgm:pt modelId="{E1EB2EAF-2685-2145-B9F3-CD0B1D45E34B}" type="pres">
      <dgm:prSet presAssocID="{3615A91B-1149-A947-A4E2-031E7877290C}" presName="sibTrans" presStyleLbl="sibTrans2D1" presStyleIdx="2" presStyleCnt="3"/>
      <dgm:spPr/>
    </dgm:pt>
    <dgm:pt modelId="{31DC9A52-3AFA-6E40-A805-FF55329F8F2E}" type="pres">
      <dgm:prSet presAssocID="{3615A91B-1149-A947-A4E2-031E7877290C}" presName="connectorText" presStyleLbl="sibTrans2D1" presStyleIdx="2" presStyleCnt="3"/>
      <dgm:spPr/>
    </dgm:pt>
    <dgm:pt modelId="{6D4D51E8-C9B9-9A4E-8104-8412D5416B4E}" type="pres">
      <dgm:prSet presAssocID="{F20B290F-6846-064F-9FC9-2A6EC5C0CBFF}" presName="node" presStyleLbl="node1" presStyleIdx="3" presStyleCnt="4">
        <dgm:presLayoutVars>
          <dgm:bulletEnabled val="1"/>
        </dgm:presLayoutVars>
      </dgm:prSet>
      <dgm:spPr/>
    </dgm:pt>
  </dgm:ptLst>
  <dgm:cxnLst>
    <dgm:cxn modelId="{856D970B-2CD9-594B-BC50-1291C373FF8E}" type="presOf" srcId="{05B0CBC8-81CD-8746-8820-D655424EBBF8}" destId="{640CB942-B6B0-284F-94EE-DAA36E8740EB}" srcOrd="0" destOrd="0" presId="urn:microsoft.com/office/officeart/2005/8/layout/process1"/>
    <dgm:cxn modelId="{BEF97611-E2F6-474E-B192-956942919587}" type="presOf" srcId="{8C21BB15-E01F-E74E-9B31-AEA506620FC0}" destId="{DB62EF61-F651-3C43-BEED-805480128E21}" srcOrd="0" destOrd="0" presId="urn:microsoft.com/office/officeart/2005/8/layout/process1"/>
    <dgm:cxn modelId="{D6A7E62D-5DDC-D74A-BDB3-FE40213D15EB}" srcId="{CAF359E3-FF3E-6043-B46C-A1B790C8E8C3}" destId="{0035516B-E877-2645-BF13-2EB1D0560DBB}" srcOrd="2" destOrd="0" parTransId="{5E9E387C-D48A-F34A-8F8E-AB24E3226A28}" sibTransId="{3615A91B-1149-A947-A4E2-031E7877290C}"/>
    <dgm:cxn modelId="{0C967A3F-4A83-E44F-962A-2D23A535A031}" type="presOf" srcId="{C23D8622-4259-EC4D-9A7C-42989C33913F}" destId="{25DE5F47-6F09-D644-B951-7ECCCE199BBD}" srcOrd="0" destOrd="0" presId="urn:microsoft.com/office/officeart/2005/8/layout/process1"/>
    <dgm:cxn modelId="{124E1D54-A533-B849-99AA-0B2139EA15A9}" srcId="{CAF359E3-FF3E-6043-B46C-A1B790C8E8C3}" destId="{8C21BB15-E01F-E74E-9B31-AEA506620FC0}" srcOrd="0" destOrd="0" parTransId="{A97A2818-4F35-9F44-B22F-C003F24B54B6}" sibTransId="{05B0CBC8-81CD-8746-8820-D655424EBBF8}"/>
    <dgm:cxn modelId="{25411B66-6D7D-8F4C-91FF-9B19356A51F2}" type="presOf" srcId="{300C01A9-955F-114B-AED4-83AC6CD627BB}" destId="{123424E5-938A-F346-AA68-C63A1A3EB868}" srcOrd="1" destOrd="0" presId="urn:microsoft.com/office/officeart/2005/8/layout/process1"/>
    <dgm:cxn modelId="{A9B12866-F890-6F4F-B87B-087E91AD82A8}" type="presOf" srcId="{300C01A9-955F-114B-AED4-83AC6CD627BB}" destId="{A81B3B9C-94DD-7049-8278-CBDCBD9310BC}" srcOrd="0" destOrd="0" presId="urn:microsoft.com/office/officeart/2005/8/layout/process1"/>
    <dgm:cxn modelId="{9155C885-CFE0-CF4B-83BA-70971B43503D}" srcId="{CAF359E3-FF3E-6043-B46C-A1B790C8E8C3}" destId="{C23D8622-4259-EC4D-9A7C-42989C33913F}" srcOrd="1" destOrd="0" parTransId="{CECD5B37-E405-C840-9083-B8D15535E7AC}" sibTransId="{300C01A9-955F-114B-AED4-83AC6CD627BB}"/>
    <dgm:cxn modelId="{018D7A8D-7FBD-D242-B3AE-AA22C3EB1476}" type="presOf" srcId="{0035516B-E877-2645-BF13-2EB1D0560DBB}" destId="{01EF44C5-252B-0A4C-A30C-84CCF917CBC0}" srcOrd="0" destOrd="0" presId="urn:microsoft.com/office/officeart/2005/8/layout/process1"/>
    <dgm:cxn modelId="{976635A5-F42D-9142-B41E-101D298C5FAF}" srcId="{CAF359E3-FF3E-6043-B46C-A1B790C8E8C3}" destId="{F20B290F-6846-064F-9FC9-2A6EC5C0CBFF}" srcOrd="3" destOrd="0" parTransId="{F1C6DC59-6849-E648-95D0-CF8A291E9175}" sibTransId="{CFAA4F41-6E38-9541-BA9E-F3173491DDEF}"/>
    <dgm:cxn modelId="{D7D3EEB4-1A1C-C84F-9BB3-7AE62FC2483C}" type="presOf" srcId="{F20B290F-6846-064F-9FC9-2A6EC5C0CBFF}" destId="{6D4D51E8-C9B9-9A4E-8104-8412D5416B4E}" srcOrd="0" destOrd="0" presId="urn:microsoft.com/office/officeart/2005/8/layout/process1"/>
    <dgm:cxn modelId="{AB34F7BD-76E4-6B4B-9A9E-209E01104D1F}" type="presOf" srcId="{3615A91B-1149-A947-A4E2-031E7877290C}" destId="{E1EB2EAF-2685-2145-B9F3-CD0B1D45E34B}" srcOrd="0" destOrd="0" presId="urn:microsoft.com/office/officeart/2005/8/layout/process1"/>
    <dgm:cxn modelId="{46725AD2-51D7-F04E-883B-E21F006CCA09}" type="presOf" srcId="{3615A91B-1149-A947-A4E2-031E7877290C}" destId="{31DC9A52-3AFA-6E40-A805-FF55329F8F2E}" srcOrd="1" destOrd="0" presId="urn:microsoft.com/office/officeart/2005/8/layout/process1"/>
    <dgm:cxn modelId="{CB2C70D5-7B11-DE48-9C65-586D38CA7F1E}" type="presOf" srcId="{CAF359E3-FF3E-6043-B46C-A1B790C8E8C3}" destId="{27A2E45C-AE8E-1441-A2EF-A4C6E3BD2668}" srcOrd="0" destOrd="0" presId="urn:microsoft.com/office/officeart/2005/8/layout/process1"/>
    <dgm:cxn modelId="{0FAA07FC-DC61-8B40-A5A8-D7BE4F2704D0}" type="presOf" srcId="{05B0CBC8-81CD-8746-8820-D655424EBBF8}" destId="{ECE5B618-E886-A24D-8ED9-8A2AA74FEDCA}" srcOrd="1" destOrd="0" presId="urn:microsoft.com/office/officeart/2005/8/layout/process1"/>
    <dgm:cxn modelId="{876939A7-BF4E-B447-B29B-F3042F64F400}" type="presParOf" srcId="{27A2E45C-AE8E-1441-A2EF-A4C6E3BD2668}" destId="{DB62EF61-F651-3C43-BEED-805480128E21}" srcOrd="0" destOrd="0" presId="urn:microsoft.com/office/officeart/2005/8/layout/process1"/>
    <dgm:cxn modelId="{F7F4C944-35D0-AC42-8F9F-550B4759E873}" type="presParOf" srcId="{27A2E45C-AE8E-1441-A2EF-A4C6E3BD2668}" destId="{640CB942-B6B0-284F-94EE-DAA36E8740EB}" srcOrd="1" destOrd="0" presId="urn:microsoft.com/office/officeart/2005/8/layout/process1"/>
    <dgm:cxn modelId="{72F209DC-0C64-4E44-966F-F703D2D34ACB}" type="presParOf" srcId="{640CB942-B6B0-284F-94EE-DAA36E8740EB}" destId="{ECE5B618-E886-A24D-8ED9-8A2AA74FEDCA}" srcOrd="0" destOrd="0" presId="urn:microsoft.com/office/officeart/2005/8/layout/process1"/>
    <dgm:cxn modelId="{E3B476C6-E3FA-EE4D-B809-E036AF8ECCD8}" type="presParOf" srcId="{27A2E45C-AE8E-1441-A2EF-A4C6E3BD2668}" destId="{25DE5F47-6F09-D644-B951-7ECCCE199BBD}" srcOrd="2" destOrd="0" presId="urn:microsoft.com/office/officeart/2005/8/layout/process1"/>
    <dgm:cxn modelId="{4636E1FC-2C1F-0C44-9C99-AE88CF55D02B}" type="presParOf" srcId="{27A2E45C-AE8E-1441-A2EF-A4C6E3BD2668}" destId="{A81B3B9C-94DD-7049-8278-CBDCBD9310BC}" srcOrd="3" destOrd="0" presId="urn:microsoft.com/office/officeart/2005/8/layout/process1"/>
    <dgm:cxn modelId="{1C29A18D-7C57-834B-81FA-D9D83B4127C3}" type="presParOf" srcId="{A81B3B9C-94DD-7049-8278-CBDCBD9310BC}" destId="{123424E5-938A-F346-AA68-C63A1A3EB868}" srcOrd="0" destOrd="0" presId="urn:microsoft.com/office/officeart/2005/8/layout/process1"/>
    <dgm:cxn modelId="{B3B9F62E-6677-B645-81B0-F03655E699A5}" type="presParOf" srcId="{27A2E45C-AE8E-1441-A2EF-A4C6E3BD2668}" destId="{01EF44C5-252B-0A4C-A30C-84CCF917CBC0}" srcOrd="4" destOrd="0" presId="urn:microsoft.com/office/officeart/2005/8/layout/process1"/>
    <dgm:cxn modelId="{4B2DF34F-9B37-9E44-BDCF-E9EA801768EE}" type="presParOf" srcId="{27A2E45C-AE8E-1441-A2EF-A4C6E3BD2668}" destId="{E1EB2EAF-2685-2145-B9F3-CD0B1D45E34B}" srcOrd="5" destOrd="0" presId="urn:microsoft.com/office/officeart/2005/8/layout/process1"/>
    <dgm:cxn modelId="{6CFDF109-3A7A-2142-8D6D-92B7B00C2052}" type="presParOf" srcId="{E1EB2EAF-2685-2145-B9F3-CD0B1D45E34B}" destId="{31DC9A52-3AFA-6E40-A805-FF55329F8F2E}" srcOrd="0" destOrd="0" presId="urn:microsoft.com/office/officeart/2005/8/layout/process1"/>
    <dgm:cxn modelId="{D89B6BE7-4BB6-0C47-B2A4-B07596415626}" type="presParOf" srcId="{27A2E45C-AE8E-1441-A2EF-A4C6E3BD2668}" destId="{6D4D51E8-C9B9-9A4E-8104-8412D5416B4E}"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dgm:spPr>
        <a:solidFill>
          <a:srgbClr val="941100"/>
        </a:solidFill>
        <a:ln>
          <a:solidFill>
            <a:srgbClr val="C00000"/>
          </a:solidFill>
        </a:ln>
      </dgm:spPr>
      <dgm:t>
        <a:bodyPr/>
        <a:lstStyle/>
        <a:p>
          <a:r>
            <a:rPr lang="en-US" dirty="0"/>
            <a:t>Define</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dgm:spPr/>
      <dgm:t>
        <a:bodyPr/>
        <a:lstStyle/>
        <a:p>
          <a:endParaRPr lang="en-US"/>
        </a:p>
      </dgm:t>
    </dgm:pt>
    <dgm:pt modelId="{CBA922D8-5A20-0B47-B379-00EAF02AFB79}">
      <dgm:prSet phldrT="[Text]"/>
      <dgm:spPr>
        <a:solidFill>
          <a:srgbClr val="941100"/>
        </a:solidFill>
        <a:ln>
          <a:solidFill>
            <a:srgbClr val="C00000"/>
          </a:solidFill>
        </a:ln>
      </dgm:spPr>
      <dgm:t>
        <a:bodyPr/>
        <a:lstStyle/>
        <a:p>
          <a:r>
            <a:rPr lang="en-US"/>
            <a:t>Understand (root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dgm:spPr/>
      <dgm:t>
        <a:bodyPr/>
        <a:lstStyle/>
        <a:p>
          <a:endParaRPr lang="en-US"/>
        </a:p>
      </dgm:t>
    </dgm:pt>
    <dgm:pt modelId="{B191545B-C2EF-D549-93F3-60F7B477C592}">
      <dgm:prSet phldrT="[Text]"/>
      <dgm:spPr>
        <a:solidFill>
          <a:schemeClr val="accent4">
            <a:lumMod val="75000"/>
          </a:schemeClr>
        </a:solidFill>
        <a:ln>
          <a:solidFill>
            <a:srgbClr val="C00000"/>
          </a:solidFill>
        </a:ln>
      </dgm:spPr>
      <dgm:t>
        <a:bodyPr/>
        <a:lstStyle/>
        <a:p>
          <a:r>
            <a:rPr lang="en-US"/>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dgm:spPr/>
      <dgm:t>
        <a:bodyPr/>
        <a:lstStyle/>
        <a:p>
          <a:endParaRPr lang="en-US"/>
        </a:p>
      </dgm:t>
    </dgm:pt>
    <dgm:pt modelId="{9B490C4E-018E-4E4C-9123-6DEC25A017B8}">
      <dgm:prSet phldrT="[Text]"/>
      <dgm:spPr>
        <a:solidFill>
          <a:srgbClr val="941100"/>
        </a:solidFill>
        <a:ln>
          <a:solidFill>
            <a:srgbClr val="C00000"/>
          </a:solidFill>
        </a:ln>
      </dgm:spPr>
      <dgm:t>
        <a:bodyPr/>
        <a:lstStyle/>
        <a:p>
          <a:r>
            <a:rPr lang="en-US" dirty="0"/>
            <a:t>Measure/</a:t>
          </a:r>
          <a:br>
            <a:rPr lang="en-US" dirty="0"/>
          </a:br>
          <a:r>
            <a:rPr lang="en-US"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dgm:spPr/>
      <dgm:t>
        <a:bodyPr/>
        <a:lstStyle/>
        <a:p>
          <a:endParaRPr lang="en-US"/>
        </a:p>
      </dgm:t>
    </dgm:pt>
    <dgm:pt modelId="{F987D459-6E09-684C-8F26-50EC6B3426A1}">
      <dgm:prSet phldrT="[Text]"/>
      <dgm:spPr>
        <a:solidFill>
          <a:srgbClr val="941100"/>
        </a:solidFill>
        <a:ln>
          <a:solidFill>
            <a:srgbClr val="C00000"/>
          </a:solidFill>
        </a:ln>
      </dgm:spPr>
      <dgm:t>
        <a:bodyPr/>
        <a:lstStyle/>
        <a:p>
          <a:r>
            <a:rPr lang="en-US" dirty="0"/>
            <a:t>Mitigate </a:t>
          </a:r>
          <a:br>
            <a:rPr lang="en-US" dirty="0"/>
          </a:br>
          <a:r>
            <a:rPr lang="en-US"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dgm:spPr/>
      <dgm:t>
        <a:bodyPr/>
        <a:lstStyle/>
        <a:p>
          <a:endParaRPr lang="en-US"/>
        </a:p>
      </dgm:t>
    </dgm:pt>
    <dgm:pt modelId="{9DD172E8-7491-784E-A583-359EB46D415E}">
      <dgm:prSet phldrT="[Text]"/>
      <dgm:spPr>
        <a:solidFill>
          <a:srgbClr val="941100"/>
        </a:solidFill>
        <a:ln>
          <a:solidFill>
            <a:srgbClr val="C00000"/>
          </a:solidFill>
        </a:ln>
      </dgm:spPr>
      <dgm:t>
        <a:bodyPr/>
        <a:lstStyle/>
        <a:p>
          <a:r>
            <a:rPr lang="en-US" dirty="0"/>
            <a:t>Monitor &amp;</a:t>
          </a:r>
        </a:p>
        <a:p>
          <a:r>
            <a:rPr lang="en-US"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16231">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5E3D8-47D8-1A4C-9387-6DE60324DF6F}">
      <dsp:nvSpPr>
        <dsp:cNvPr id="0" name=""/>
        <dsp:cNvSpPr/>
      </dsp:nvSpPr>
      <dsp:spPr>
        <a:xfrm>
          <a:off x="5175" y="487487"/>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Scope</a:t>
          </a:r>
        </a:p>
        <a:p>
          <a:pPr marL="114300" lvl="1" indent="-114300" algn="l" defTabSz="577850">
            <a:lnSpc>
              <a:spcPct val="90000"/>
            </a:lnSpc>
            <a:spcBef>
              <a:spcPct val="0"/>
            </a:spcBef>
            <a:spcAft>
              <a:spcPct val="15000"/>
            </a:spcAft>
            <a:buChar char="•"/>
          </a:pPr>
          <a:r>
            <a:rPr lang="en-US" sz="1300" kern="1200" dirty="0"/>
            <a:t>Goals, Actions, Data, Analysis, Ethics</a:t>
          </a:r>
        </a:p>
      </dsp:txBody>
      <dsp:txXfrm>
        <a:off x="44938" y="527250"/>
        <a:ext cx="2183175" cy="1278095"/>
      </dsp:txXfrm>
    </dsp:sp>
    <dsp:sp modelId="{A58869D2-B78E-DD40-ACB3-9F052F33CBCE}">
      <dsp:nvSpPr>
        <dsp:cNvPr id="0" name=""/>
        <dsp:cNvSpPr/>
      </dsp:nvSpPr>
      <dsp:spPr>
        <a:xfrm>
          <a:off x="2466994" y="885723"/>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997953"/>
        <a:ext cx="335784" cy="336690"/>
      </dsp:txXfrm>
    </dsp:sp>
    <dsp:sp modelId="{C234DD4B-5CB7-E549-AD0E-83532D584FCF}">
      <dsp:nvSpPr>
        <dsp:cNvPr id="0" name=""/>
        <dsp:cNvSpPr/>
      </dsp:nvSpPr>
      <dsp:spPr>
        <a:xfrm>
          <a:off x="3172957" y="487487"/>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Data</a:t>
          </a:r>
        </a:p>
        <a:p>
          <a:pPr marL="114300" lvl="1" indent="-114300" algn="l" defTabSz="577850">
            <a:lnSpc>
              <a:spcPct val="90000"/>
            </a:lnSpc>
            <a:spcBef>
              <a:spcPct val="0"/>
            </a:spcBef>
            <a:spcAft>
              <a:spcPct val="15000"/>
            </a:spcAft>
            <a:buChar char="•"/>
          </a:pPr>
          <a:r>
            <a:rPr lang="en-US" sz="1300" kern="1200" dirty="0"/>
            <a:t>Get Data</a:t>
          </a:r>
        </a:p>
        <a:p>
          <a:pPr marL="114300" lvl="1" indent="-114300" algn="l" defTabSz="577850">
            <a:lnSpc>
              <a:spcPct val="90000"/>
            </a:lnSpc>
            <a:spcBef>
              <a:spcPct val="0"/>
            </a:spcBef>
            <a:spcAft>
              <a:spcPct val="15000"/>
            </a:spcAft>
            <a:buChar char="•"/>
          </a:pPr>
          <a:r>
            <a:rPr lang="en-US" sz="1300" kern="1200" dirty="0"/>
            <a:t>Store Data</a:t>
          </a:r>
        </a:p>
        <a:p>
          <a:pPr marL="114300" lvl="1" indent="-114300" algn="l" defTabSz="577850">
            <a:lnSpc>
              <a:spcPct val="90000"/>
            </a:lnSpc>
            <a:spcBef>
              <a:spcPct val="0"/>
            </a:spcBef>
            <a:spcAft>
              <a:spcPct val="15000"/>
            </a:spcAft>
            <a:buChar char="•"/>
          </a:pPr>
          <a:r>
            <a:rPr lang="en-US" sz="1300" kern="1200" dirty="0"/>
            <a:t>Link Data</a:t>
          </a:r>
        </a:p>
      </dsp:txBody>
      <dsp:txXfrm>
        <a:off x="3212720" y="527250"/>
        <a:ext cx="2183175" cy="1278095"/>
      </dsp:txXfrm>
    </dsp:sp>
    <dsp:sp modelId="{16C02E65-2210-C24E-8692-38A2A70EC148}">
      <dsp:nvSpPr>
        <dsp:cNvPr id="0" name=""/>
        <dsp:cNvSpPr/>
      </dsp:nvSpPr>
      <dsp:spPr>
        <a:xfrm>
          <a:off x="5634777" y="885723"/>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634777" y="997953"/>
        <a:ext cx="335784" cy="336690"/>
      </dsp:txXfrm>
    </dsp:sp>
    <dsp:sp modelId="{FBF1C564-B2B8-4C41-BE63-B8171F8EB76E}">
      <dsp:nvSpPr>
        <dsp:cNvPr id="0" name=""/>
        <dsp:cNvSpPr/>
      </dsp:nvSpPr>
      <dsp:spPr>
        <a:xfrm>
          <a:off x="6340740" y="487487"/>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Exploration</a:t>
          </a:r>
        </a:p>
        <a:p>
          <a:pPr marL="114300" lvl="1" indent="-114300" algn="l" defTabSz="577850">
            <a:lnSpc>
              <a:spcPct val="90000"/>
            </a:lnSpc>
            <a:spcBef>
              <a:spcPct val="0"/>
            </a:spcBef>
            <a:spcAft>
              <a:spcPct val="15000"/>
            </a:spcAft>
            <a:buChar char="•"/>
          </a:pPr>
          <a:r>
            <a:rPr lang="en-US" sz="1300" kern="1200" dirty="0"/>
            <a:t>Entities</a:t>
          </a:r>
        </a:p>
        <a:p>
          <a:pPr marL="114300" lvl="1" indent="-114300" algn="l" defTabSz="577850">
            <a:lnSpc>
              <a:spcPct val="90000"/>
            </a:lnSpc>
            <a:spcBef>
              <a:spcPct val="0"/>
            </a:spcBef>
            <a:spcAft>
              <a:spcPct val="15000"/>
            </a:spcAft>
            <a:buChar char="•"/>
          </a:pPr>
          <a:r>
            <a:rPr lang="en-US" sz="1300" kern="1200" dirty="0"/>
            <a:t>temporal</a:t>
          </a:r>
        </a:p>
        <a:p>
          <a:pPr marL="114300" lvl="1" indent="-114300" algn="l" defTabSz="577850">
            <a:lnSpc>
              <a:spcPct val="90000"/>
            </a:lnSpc>
            <a:spcBef>
              <a:spcPct val="0"/>
            </a:spcBef>
            <a:spcAft>
              <a:spcPct val="15000"/>
            </a:spcAft>
            <a:buChar char="•"/>
          </a:pPr>
          <a:r>
            <a:rPr lang="en-US" sz="1300" kern="1200" dirty="0"/>
            <a:t>Spatial</a:t>
          </a:r>
        </a:p>
        <a:p>
          <a:pPr marL="114300" lvl="1" indent="-114300" algn="l" defTabSz="577850">
            <a:lnSpc>
              <a:spcPct val="90000"/>
            </a:lnSpc>
            <a:spcBef>
              <a:spcPct val="0"/>
            </a:spcBef>
            <a:spcAft>
              <a:spcPct val="15000"/>
            </a:spcAft>
            <a:buChar char="•"/>
          </a:pPr>
          <a:r>
            <a:rPr lang="en-US" sz="1300" kern="1200" dirty="0"/>
            <a:t>…</a:t>
          </a:r>
        </a:p>
      </dsp:txBody>
      <dsp:txXfrm>
        <a:off x="6380503" y="527250"/>
        <a:ext cx="2183175" cy="1278095"/>
      </dsp:txXfrm>
    </dsp:sp>
    <dsp:sp modelId="{680472FB-1DED-B043-9C18-8E9AFCBED6E9}">
      <dsp:nvSpPr>
        <dsp:cNvPr id="0" name=""/>
        <dsp:cNvSpPr/>
      </dsp:nvSpPr>
      <dsp:spPr>
        <a:xfrm>
          <a:off x="8802559" y="885723"/>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802559" y="997953"/>
        <a:ext cx="335784" cy="336690"/>
      </dsp:txXfrm>
    </dsp:sp>
    <dsp:sp modelId="{CC8F3904-974E-2647-9B88-B6062079D1ED}">
      <dsp:nvSpPr>
        <dsp:cNvPr id="0" name=""/>
        <dsp:cNvSpPr/>
      </dsp:nvSpPr>
      <dsp:spPr>
        <a:xfrm>
          <a:off x="9508522" y="487487"/>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Modeling</a:t>
          </a:r>
        </a:p>
        <a:p>
          <a:pPr marL="114300" lvl="1" indent="-114300" algn="l" defTabSz="577850">
            <a:lnSpc>
              <a:spcPct val="90000"/>
            </a:lnSpc>
            <a:spcBef>
              <a:spcPct val="0"/>
            </a:spcBef>
            <a:spcAft>
              <a:spcPct val="15000"/>
            </a:spcAft>
            <a:buChar char="•"/>
          </a:pPr>
          <a:r>
            <a:rPr lang="en-US" sz="1300" kern="1200" dirty="0"/>
            <a:t>Rows</a:t>
          </a:r>
        </a:p>
        <a:p>
          <a:pPr marL="114300" lvl="1" indent="-114300" algn="l" defTabSz="577850">
            <a:lnSpc>
              <a:spcPct val="90000"/>
            </a:lnSpc>
            <a:spcBef>
              <a:spcPct val="0"/>
            </a:spcBef>
            <a:spcAft>
              <a:spcPct val="15000"/>
            </a:spcAft>
            <a:buChar char="•"/>
          </a:pPr>
          <a:r>
            <a:rPr lang="en-US" sz="1300" kern="1200" dirty="0"/>
            <a:t>Labels</a:t>
          </a:r>
        </a:p>
        <a:p>
          <a:pPr marL="114300" lvl="1" indent="-114300" algn="l" defTabSz="577850">
            <a:lnSpc>
              <a:spcPct val="90000"/>
            </a:lnSpc>
            <a:spcBef>
              <a:spcPct val="0"/>
            </a:spcBef>
            <a:spcAft>
              <a:spcPct val="15000"/>
            </a:spcAft>
            <a:buChar char="•"/>
          </a:pPr>
          <a:r>
            <a:rPr lang="en-US" sz="1300" kern="1200" dirty="0"/>
            <a:t>Features</a:t>
          </a:r>
        </a:p>
        <a:p>
          <a:pPr marL="114300" lvl="1" indent="-114300" algn="l" defTabSz="577850">
            <a:lnSpc>
              <a:spcPct val="90000"/>
            </a:lnSpc>
            <a:spcBef>
              <a:spcPct val="0"/>
            </a:spcBef>
            <a:spcAft>
              <a:spcPct val="15000"/>
            </a:spcAft>
            <a:buChar char="•"/>
          </a:pPr>
          <a:r>
            <a:rPr lang="en-US" sz="1300" kern="1200" dirty="0"/>
            <a:t>Models</a:t>
          </a:r>
        </a:p>
      </dsp:txBody>
      <dsp:txXfrm>
        <a:off x="9548285" y="527250"/>
        <a:ext cx="2183175" cy="1278095"/>
      </dsp:txXfrm>
    </dsp:sp>
    <dsp:sp modelId="{5383FDA3-64FA-604A-8CAF-995772572DB0}">
      <dsp:nvSpPr>
        <dsp:cNvPr id="0" name=""/>
        <dsp:cNvSpPr/>
      </dsp:nvSpPr>
      <dsp:spPr>
        <a:xfrm rot="5400000">
          <a:off x="10400027" y="2003497"/>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0471528" y="2044226"/>
        <a:ext cx="336690" cy="335784"/>
      </dsp:txXfrm>
    </dsp:sp>
    <dsp:sp modelId="{F11F753D-D453-BC4F-BACE-C4F8A11ECEA5}">
      <dsp:nvSpPr>
        <dsp:cNvPr id="0" name=""/>
        <dsp:cNvSpPr/>
      </dsp:nvSpPr>
      <dsp:spPr>
        <a:xfrm>
          <a:off x="9508522" y="2750189"/>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 Selection</a:t>
          </a:r>
        </a:p>
        <a:p>
          <a:pPr marL="114300" lvl="1" indent="-114300" algn="l" defTabSz="577850">
            <a:lnSpc>
              <a:spcPct val="90000"/>
            </a:lnSpc>
            <a:spcBef>
              <a:spcPct val="0"/>
            </a:spcBef>
            <a:spcAft>
              <a:spcPct val="15000"/>
            </a:spcAft>
            <a:buChar char="•"/>
          </a:pPr>
          <a:r>
            <a:rPr lang="en-US" sz="1300" kern="1200" dirty="0"/>
            <a:t>Train-Test Splits</a:t>
          </a:r>
        </a:p>
        <a:p>
          <a:pPr marL="114300" lvl="1" indent="-114300" algn="l" defTabSz="577850">
            <a:lnSpc>
              <a:spcPct val="90000"/>
            </a:lnSpc>
            <a:spcBef>
              <a:spcPct val="0"/>
            </a:spcBef>
            <a:spcAft>
              <a:spcPct val="15000"/>
            </a:spcAft>
            <a:buChar char="•"/>
          </a:pPr>
          <a:r>
            <a:rPr lang="en-US" sz="1300" kern="1200" dirty="0"/>
            <a:t>Performance Metrics</a:t>
          </a:r>
        </a:p>
      </dsp:txBody>
      <dsp:txXfrm>
        <a:off x="9548285" y="2789952"/>
        <a:ext cx="2183175" cy="1278095"/>
      </dsp:txXfrm>
    </dsp:sp>
    <dsp:sp modelId="{F8E19199-589F-1946-8222-73EA4584121E}">
      <dsp:nvSpPr>
        <dsp:cNvPr id="0" name=""/>
        <dsp:cNvSpPr/>
      </dsp:nvSpPr>
      <dsp:spPr>
        <a:xfrm rot="10800000">
          <a:off x="8829712" y="3148424"/>
          <a:ext cx="479692" cy="561150"/>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8973620" y="3260654"/>
        <a:ext cx="335784" cy="336690"/>
      </dsp:txXfrm>
    </dsp:sp>
    <dsp:sp modelId="{529FCC09-4687-E147-80E8-2EB7609DC9CF}">
      <dsp:nvSpPr>
        <dsp:cNvPr id="0" name=""/>
        <dsp:cNvSpPr/>
      </dsp:nvSpPr>
      <dsp:spPr>
        <a:xfrm>
          <a:off x="6340740" y="2750189"/>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Model Interpretation</a:t>
          </a:r>
        </a:p>
      </dsp:txBody>
      <dsp:txXfrm>
        <a:off x="6380503" y="2789952"/>
        <a:ext cx="2183175" cy="1278095"/>
      </dsp:txXfrm>
    </dsp:sp>
    <dsp:sp modelId="{5381123D-2C93-3241-8E06-B77D04CAE8EC}">
      <dsp:nvSpPr>
        <dsp:cNvPr id="0" name=""/>
        <dsp:cNvSpPr/>
      </dsp:nvSpPr>
      <dsp:spPr>
        <a:xfrm rot="10800000">
          <a:off x="5661929" y="3148424"/>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805837" y="3260654"/>
        <a:ext cx="335784" cy="336690"/>
      </dsp:txXfrm>
    </dsp:sp>
    <dsp:sp modelId="{1850AAD1-4903-FE47-A71D-0B73E666CD99}">
      <dsp:nvSpPr>
        <dsp:cNvPr id="0" name=""/>
        <dsp:cNvSpPr/>
      </dsp:nvSpPr>
      <dsp:spPr>
        <a:xfrm>
          <a:off x="3172957" y="2750189"/>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Dealing with Bias and Fairness</a:t>
          </a:r>
        </a:p>
      </dsp:txBody>
      <dsp:txXfrm>
        <a:off x="3212720" y="2789952"/>
        <a:ext cx="2183175" cy="1278095"/>
      </dsp:txXfrm>
    </dsp:sp>
    <dsp:sp modelId="{D7CE2DAE-ABF0-9641-AE1A-0DB79AEBD84A}">
      <dsp:nvSpPr>
        <dsp:cNvPr id="0" name=""/>
        <dsp:cNvSpPr/>
      </dsp:nvSpPr>
      <dsp:spPr>
        <a:xfrm rot="10800000">
          <a:off x="2494147" y="3148424"/>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638055" y="3260654"/>
        <a:ext cx="335784" cy="336690"/>
      </dsp:txXfrm>
    </dsp:sp>
    <dsp:sp modelId="{0538887E-FF31-324E-B401-E87E44AFF0AA}">
      <dsp:nvSpPr>
        <dsp:cNvPr id="0" name=""/>
        <dsp:cNvSpPr/>
      </dsp:nvSpPr>
      <dsp:spPr>
        <a:xfrm>
          <a:off x="5175" y="2750189"/>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Field Trial Design</a:t>
          </a:r>
        </a:p>
      </dsp:txBody>
      <dsp:txXfrm>
        <a:off x="44938" y="2789952"/>
        <a:ext cx="2183175" cy="1278095"/>
      </dsp:txXfrm>
    </dsp:sp>
    <dsp:sp modelId="{92EB25B1-D4AE-754E-BD44-115E26D1FF80}">
      <dsp:nvSpPr>
        <dsp:cNvPr id="0" name=""/>
        <dsp:cNvSpPr/>
      </dsp:nvSpPr>
      <dsp:spPr>
        <a:xfrm rot="5400000">
          <a:off x="896679" y="4266199"/>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968180" y="4306928"/>
        <a:ext cx="336690" cy="335784"/>
      </dsp:txXfrm>
    </dsp:sp>
    <dsp:sp modelId="{C225C079-1737-3742-99A0-0A7B593214FB}">
      <dsp:nvSpPr>
        <dsp:cNvPr id="0" name=""/>
        <dsp:cNvSpPr/>
      </dsp:nvSpPr>
      <dsp:spPr>
        <a:xfrm>
          <a:off x="5175" y="5012891"/>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Deployment</a:t>
          </a:r>
        </a:p>
      </dsp:txBody>
      <dsp:txXfrm>
        <a:off x="44938" y="5052654"/>
        <a:ext cx="2183175" cy="1278095"/>
      </dsp:txXfrm>
    </dsp:sp>
    <dsp:sp modelId="{C8297064-9915-AB4E-A9CB-FFEA8FC197B9}">
      <dsp:nvSpPr>
        <dsp:cNvPr id="0" name=""/>
        <dsp:cNvSpPr/>
      </dsp:nvSpPr>
      <dsp:spPr>
        <a:xfrm>
          <a:off x="2466994" y="5411126"/>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5523356"/>
        <a:ext cx="335784" cy="336690"/>
      </dsp:txXfrm>
    </dsp:sp>
    <dsp:sp modelId="{098F0226-B690-1B45-B506-7C933BFB7998}">
      <dsp:nvSpPr>
        <dsp:cNvPr id="0" name=""/>
        <dsp:cNvSpPr/>
      </dsp:nvSpPr>
      <dsp:spPr>
        <a:xfrm>
          <a:off x="3172957" y="5012891"/>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Monitoring</a:t>
          </a:r>
        </a:p>
      </dsp:txBody>
      <dsp:txXfrm>
        <a:off x="3212720" y="5052654"/>
        <a:ext cx="2183175" cy="1278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7755" y="2082549"/>
          <a:ext cx="1446683" cy="1137267"/>
        </a:xfrm>
        <a:prstGeom prst="roundRect">
          <a:avLst>
            <a:gd name="adj" fmla="val 10000"/>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Define</a:t>
          </a:r>
          <a:r>
            <a:rPr lang="en-US" sz="1600" kern="1200" dirty="0"/>
            <a:t> </a:t>
          </a:r>
          <a:r>
            <a:rPr lang="en-US" sz="1500" kern="1200" dirty="0"/>
            <a:t>(desired fairness or equity goals)</a:t>
          </a:r>
        </a:p>
      </dsp:txBody>
      <dsp:txXfrm>
        <a:off x="41064" y="2115858"/>
        <a:ext cx="1380065" cy="1070649"/>
      </dsp:txXfrm>
    </dsp:sp>
    <dsp:sp modelId="{87AF59AC-0A09-AC4B-AA7A-9371A00BA7B6}">
      <dsp:nvSpPr>
        <dsp:cNvPr id="0" name=""/>
        <dsp:cNvSpPr/>
      </dsp:nvSpPr>
      <dsp:spPr>
        <a:xfrm>
          <a:off x="1599107" y="2471794"/>
          <a:ext cx="306696" cy="35877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99107" y="2543549"/>
        <a:ext cx="214687" cy="215267"/>
      </dsp:txXfrm>
    </dsp:sp>
    <dsp:sp modelId="{CE661B88-75C1-B34E-9D3A-19E19ED75A0E}">
      <dsp:nvSpPr>
        <dsp:cNvPr id="0" name=""/>
        <dsp:cNvSpPr/>
      </dsp:nvSpPr>
      <dsp:spPr>
        <a:xfrm>
          <a:off x="2033112" y="2082549"/>
          <a:ext cx="1446683" cy="1137267"/>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Measure</a:t>
          </a:r>
          <a:r>
            <a:rPr lang="en-US" sz="1600" kern="1200" dirty="0"/>
            <a:t> and </a:t>
          </a:r>
          <a:br>
            <a:rPr lang="en-US" sz="1600" kern="1200" dirty="0"/>
          </a:br>
          <a:r>
            <a:rPr lang="en-US" sz="1600" kern="1200" dirty="0"/>
            <a:t>Detect </a:t>
          </a:r>
          <a:r>
            <a:rPr lang="en-US" sz="1500" kern="1200" dirty="0"/>
            <a:t>(bias</a:t>
          </a:r>
          <a:r>
            <a:rPr lang="en-US" sz="1600" kern="1200" dirty="0"/>
            <a:t>)</a:t>
          </a:r>
        </a:p>
      </dsp:txBody>
      <dsp:txXfrm>
        <a:off x="2066421" y="2115858"/>
        <a:ext cx="1380065" cy="1070649"/>
      </dsp:txXfrm>
    </dsp:sp>
    <dsp:sp modelId="{B03F211E-6853-0D45-A487-AA6C8F2C0B24}">
      <dsp:nvSpPr>
        <dsp:cNvPr id="0" name=""/>
        <dsp:cNvSpPr/>
      </dsp:nvSpPr>
      <dsp:spPr>
        <a:xfrm>
          <a:off x="3624464" y="2471794"/>
          <a:ext cx="306696" cy="35877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624464" y="2543549"/>
        <a:ext cx="214687" cy="215267"/>
      </dsp:txXfrm>
    </dsp:sp>
    <dsp:sp modelId="{F1B6D5C2-8027-F44E-83ED-4F033CD810F9}">
      <dsp:nvSpPr>
        <dsp:cNvPr id="0" name=""/>
        <dsp:cNvSpPr/>
      </dsp:nvSpPr>
      <dsp:spPr>
        <a:xfrm>
          <a:off x="4058469" y="2082549"/>
          <a:ext cx="1614339" cy="113726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Understand </a:t>
          </a:r>
          <a:r>
            <a:rPr lang="en-US" sz="1500" kern="1200" dirty="0"/>
            <a:t>(root causes of bias)</a:t>
          </a:r>
        </a:p>
      </dsp:txBody>
      <dsp:txXfrm>
        <a:off x="4091778" y="2115858"/>
        <a:ext cx="1547721" cy="1070649"/>
      </dsp:txXfrm>
    </dsp:sp>
    <dsp:sp modelId="{4D927AD8-6948-AC44-B863-A110433F2977}">
      <dsp:nvSpPr>
        <dsp:cNvPr id="0" name=""/>
        <dsp:cNvSpPr/>
      </dsp:nvSpPr>
      <dsp:spPr>
        <a:xfrm>
          <a:off x="5817477" y="2471794"/>
          <a:ext cx="306696" cy="35877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817477" y="2543549"/>
        <a:ext cx="214687" cy="215267"/>
      </dsp:txXfrm>
    </dsp:sp>
    <dsp:sp modelId="{13D8D15E-3B5F-1B48-BA99-8D19449FB702}">
      <dsp:nvSpPr>
        <dsp:cNvPr id="0" name=""/>
        <dsp:cNvSpPr/>
      </dsp:nvSpPr>
      <dsp:spPr>
        <a:xfrm>
          <a:off x="6251482" y="2082549"/>
          <a:ext cx="1446683" cy="1137267"/>
        </a:xfrm>
        <a:prstGeom prst="roundRect">
          <a:avLst>
            <a:gd name="adj" fmla="val 10000"/>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Improve</a:t>
          </a:r>
          <a:r>
            <a:rPr lang="en-US" sz="1600" kern="1200" dirty="0"/>
            <a:t> </a:t>
          </a:r>
          <a:r>
            <a:rPr lang="en-US" sz="1500" kern="1200" dirty="0"/>
            <a:t>(fairness of AI systems)</a:t>
          </a:r>
        </a:p>
      </dsp:txBody>
      <dsp:txXfrm>
        <a:off x="6284791" y="2115858"/>
        <a:ext cx="1380065" cy="1070649"/>
      </dsp:txXfrm>
    </dsp:sp>
    <dsp:sp modelId="{55CD432B-6C89-9348-A2BA-F31EF0F21AD4}">
      <dsp:nvSpPr>
        <dsp:cNvPr id="0" name=""/>
        <dsp:cNvSpPr/>
      </dsp:nvSpPr>
      <dsp:spPr>
        <a:xfrm>
          <a:off x="7842834" y="2471794"/>
          <a:ext cx="306696" cy="35877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2834" y="2543549"/>
        <a:ext cx="214687" cy="215267"/>
      </dsp:txXfrm>
    </dsp:sp>
    <dsp:sp modelId="{DDE803AC-5F89-AF4D-9419-CAE5E03D3E7F}">
      <dsp:nvSpPr>
        <dsp:cNvPr id="0" name=""/>
        <dsp:cNvSpPr/>
      </dsp:nvSpPr>
      <dsp:spPr>
        <a:xfrm>
          <a:off x="8276839" y="2081989"/>
          <a:ext cx="1882048" cy="1138387"/>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Mitigate</a:t>
          </a:r>
          <a:r>
            <a:rPr lang="en-US" sz="1600" kern="1200" dirty="0"/>
            <a:t> </a:t>
          </a:r>
          <a:br>
            <a:rPr lang="en-US" sz="1600" kern="1200" dirty="0"/>
          </a:br>
          <a:r>
            <a:rPr lang="en-US" sz="1500" kern="1200" dirty="0"/>
            <a:t>(the impact through adjusting interventions)</a:t>
          </a:r>
        </a:p>
      </dsp:txBody>
      <dsp:txXfrm>
        <a:off x="8310181" y="2115331"/>
        <a:ext cx="1815364" cy="1071703"/>
      </dsp:txXfrm>
    </dsp:sp>
    <dsp:sp modelId="{2B1AF83F-1014-7842-A4FD-D472ACBD6AD2}">
      <dsp:nvSpPr>
        <dsp:cNvPr id="0" name=""/>
        <dsp:cNvSpPr/>
      </dsp:nvSpPr>
      <dsp:spPr>
        <a:xfrm>
          <a:off x="10303555" y="2471794"/>
          <a:ext cx="306696" cy="358777"/>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0303555" y="2543549"/>
        <a:ext cx="214687" cy="215267"/>
      </dsp:txXfrm>
    </dsp:sp>
    <dsp:sp modelId="{809C2B85-9643-4E4D-B06D-EDC2F0C8D501}">
      <dsp:nvSpPr>
        <dsp:cNvPr id="0" name=""/>
        <dsp:cNvSpPr/>
      </dsp:nvSpPr>
      <dsp:spPr>
        <a:xfrm>
          <a:off x="10737561" y="2082549"/>
          <a:ext cx="1446683" cy="113726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Monitor &amp; Evaluate</a:t>
          </a:r>
        </a:p>
      </dsp:txBody>
      <dsp:txXfrm>
        <a:off x="10770870" y="2115858"/>
        <a:ext cx="1380065" cy="10706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3704"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Define</a:t>
          </a:r>
        </a:p>
      </dsp:txBody>
      <dsp:txXfrm>
        <a:off x="31159" y="2036088"/>
        <a:ext cx="1373478" cy="882470"/>
      </dsp:txXfrm>
    </dsp:sp>
    <dsp:sp modelId="{87AF59AC-0A09-AC4B-AA7A-9371A00BA7B6}">
      <dsp:nvSpPr>
        <dsp:cNvPr id="0" name=""/>
        <dsp:cNvSpPr/>
      </dsp:nvSpPr>
      <dsp:spPr>
        <a:xfrm>
          <a:off x="157493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74932" y="2371051"/>
        <a:ext cx="211973" cy="212544"/>
      </dsp:txXfrm>
    </dsp:sp>
    <dsp:sp modelId="{CE661B88-75C1-B34E-9D3A-19E19ED75A0E}">
      <dsp:nvSpPr>
        <dsp:cNvPr id="0" name=""/>
        <dsp:cNvSpPr/>
      </dsp:nvSpPr>
      <dsp:spPr>
        <a:xfrm>
          <a:off x="200344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Measure/</a:t>
          </a:r>
          <a:br>
            <a:rPr lang="en-US" sz="1800" kern="1200" dirty="0"/>
          </a:br>
          <a:r>
            <a:rPr lang="en-US" sz="1800" kern="1200" dirty="0"/>
            <a:t>Detect (bias)</a:t>
          </a:r>
        </a:p>
      </dsp:txBody>
      <dsp:txXfrm>
        <a:off x="2030904" y="2036088"/>
        <a:ext cx="1373478" cy="882470"/>
      </dsp:txXfrm>
    </dsp:sp>
    <dsp:sp modelId="{B03F211E-6853-0D45-A487-AA6C8F2C0B24}">
      <dsp:nvSpPr>
        <dsp:cNvPr id="0" name=""/>
        <dsp:cNvSpPr/>
      </dsp:nvSpPr>
      <dsp:spPr>
        <a:xfrm>
          <a:off x="3574677"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74677" y="2371051"/>
        <a:ext cx="211973" cy="212544"/>
      </dsp:txXfrm>
    </dsp:sp>
    <dsp:sp modelId="{F1B6D5C2-8027-F44E-83ED-4F033CD810F9}">
      <dsp:nvSpPr>
        <dsp:cNvPr id="0" name=""/>
        <dsp:cNvSpPr/>
      </dsp:nvSpPr>
      <dsp:spPr>
        <a:xfrm>
          <a:off x="4003193"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Understand (root causes)</a:t>
          </a:r>
        </a:p>
      </dsp:txBody>
      <dsp:txXfrm>
        <a:off x="4030648" y="2036088"/>
        <a:ext cx="1373478" cy="882470"/>
      </dsp:txXfrm>
    </dsp:sp>
    <dsp:sp modelId="{4D927AD8-6948-AC44-B863-A110433F2977}">
      <dsp:nvSpPr>
        <dsp:cNvPr id="0" name=""/>
        <dsp:cNvSpPr/>
      </dsp:nvSpPr>
      <dsp:spPr>
        <a:xfrm>
          <a:off x="5574421"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74421" y="2371051"/>
        <a:ext cx="211973" cy="212544"/>
      </dsp:txXfrm>
    </dsp:sp>
    <dsp:sp modelId="{13D8D15E-3B5F-1B48-BA99-8D19449FB702}">
      <dsp:nvSpPr>
        <dsp:cNvPr id="0" name=""/>
        <dsp:cNvSpPr/>
      </dsp:nvSpPr>
      <dsp:spPr>
        <a:xfrm>
          <a:off x="6002938"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Improve (fairness)</a:t>
          </a:r>
        </a:p>
      </dsp:txBody>
      <dsp:txXfrm>
        <a:off x="6030393" y="2036088"/>
        <a:ext cx="1373478" cy="882470"/>
      </dsp:txXfrm>
    </dsp:sp>
    <dsp:sp modelId="{55CD432B-6C89-9348-A2BA-F31EF0F21AD4}">
      <dsp:nvSpPr>
        <dsp:cNvPr id="0" name=""/>
        <dsp:cNvSpPr/>
      </dsp:nvSpPr>
      <dsp:spPr>
        <a:xfrm>
          <a:off x="7574166"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74166" y="2371051"/>
        <a:ext cx="211973" cy="212544"/>
      </dsp:txXfrm>
    </dsp:sp>
    <dsp:sp modelId="{DDE803AC-5F89-AF4D-9419-CAE5E03D3E7F}">
      <dsp:nvSpPr>
        <dsp:cNvPr id="0" name=""/>
        <dsp:cNvSpPr/>
      </dsp:nvSpPr>
      <dsp:spPr>
        <a:xfrm>
          <a:off x="8002682" y="2008633"/>
          <a:ext cx="1660230"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Mitigate </a:t>
          </a:r>
          <a:br>
            <a:rPr lang="en-US" sz="1800" kern="1200" dirty="0"/>
          </a:br>
          <a:r>
            <a:rPr lang="en-US" sz="1800" kern="1200" dirty="0"/>
            <a:t>(the impact)</a:t>
          </a:r>
        </a:p>
      </dsp:txBody>
      <dsp:txXfrm>
        <a:off x="8030137" y="2036088"/>
        <a:ext cx="1605320" cy="882470"/>
      </dsp:txXfrm>
    </dsp:sp>
    <dsp:sp modelId="{2B1AF83F-1014-7842-A4FD-D472ACBD6AD2}">
      <dsp:nvSpPr>
        <dsp:cNvPr id="0" name=""/>
        <dsp:cNvSpPr/>
      </dsp:nvSpPr>
      <dsp:spPr>
        <a:xfrm>
          <a:off x="980575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805752" y="2371051"/>
        <a:ext cx="211973" cy="212544"/>
      </dsp:txXfrm>
    </dsp:sp>
    <dsp:sp modelId="{809C2B85-9643-4E4D-B06D-EDC2F0C8D501}">
      <dsp:nvSpPr>
        <dsp:cNvPr id="0" name=""/>
        <dsp:cNvSpPr/>
      </dsp:nvSpPr>
      <dsp:spPr>
        <a:xfrm>
          <a:off x="1023426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Monitor &amp;</a:t>
          </a:r>
        </a:p>
        <a:p>
          <a:pPr marL="0" lvl="0" indent="0" algn="ctr" defTabSz="800100">
            <a:lnSpc>
              <a:spcPct val="90000"/>
            </a:lnSpc>
            <a:spcBef>
              <a:spcPct val="0"/>
            </a:spcBef>
            <a:spcAft>
              <a:spcPct val="35000"/>
            </a:spcAft>
            <a:buNone/>
          </a:pPr>
          <a:r>
            <a:rPr lang="en-US" sz="1800" kern="1200" dirty="0"/>
            <a:t>Evaluate</a:t>
          </a:r>
        </a:p>
      </dsp:txBody>
      <dsp:txXfrm>
        <a:off x="10261724" y="2036088"/>
        <a:ext cx="1373478" cy="8824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3704" y="2008633"/>
          <a:ext cx="1428388" cy="937380"/>
        </a:xfrm>
        <a:prstGeom prst="roundRect">
          <a:avLst>
            <a:gd name="adj" fmla="val 10000"/>
          </a:avLst>
        </a:prstGeom>
        <a:solidFill>
          <a:schemeClr val="accent4">
            <a:lumMod val="7500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Define</a:t>
          </a:r>
        </a:p>
      </dsp:txBody>
      <dsp:txXfrm>
        <a:off x="31159" y="2036088"/>
        <a:ext cx="1373478" cy="882470"/>
      </dsp:txXfrm>
    </dsp:sp>
    <dsp:sp modelId="{87AF59AC-0A09-AC4B-AA7A-9371A00BA7B6}">
      <dsp:nvSpPr>
        <dsp:cNvPr id="0" name=""/>
        <dsp:cNvSpPr/>
      </dsp:nvSpPr>
      <dsp:spPr>
        <a:xfrm>
          <a:off x="157493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74932" y="2371051"/>
        <a:ext cx="211973" cy="212544"/>
      </dsp:txXfrm>
    </dsp:sp>
    <dsp:sp modelId="{CE661B88-75C1-B34E-9D3A-19E19ED75A0E}">
      <dsp:nvSpPr>
        <dsp:cNvPr id="0" name=""/>
        <dsp:cNvSpPr/>
      </dsp:nvSpPr>
      <dsp:spPr>
        <a:xfrm>
          <a:off x="200344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Measure/</a:t>
          </a:r>
          <a:br>
            <a:rPr lang="en-US" sz="1800" kern="1200" dirty="0"/>
          </a:br>
          <a:r>
            <a:rPr lang="en-US" sz="1800" kern="1200" dirty="0"/>
            <a:t>Detect (bias)</a:t>
          </a:r>
        </a:p>
      </dsp:txBody>
      <dsp:txXfrm>
        <a:off x="2030904" y="2036088"/>
        <a:ext cx="1373478" cy="882470"/>
      </dsp:txXfrm>
    </dsp:sp>
    <dsp:sp modelId="{B03F211E-6853-0D45-A487-AA6C8F2C0B24}">
      <dsp:nvSpPr>
        <dsp:cNvPr id="0" name=""/>
        <dsp:cNvSpPr/>
      </dsp:nvSpPr>
      <dsp:spPr>
        <a:xfrm>
          <a:off x="3574677"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74677" y="2371051"/>
        <a:ext cx="211973" cy="212544"/>
      </dsp:txXfrm>
    </dsp:sp>
    <dsp:sp modelId="{F1B6D5C2-8027-F44E-83ED-4F033CD810F9}">
      <dsp:nvSpPr>
        <dsp:cNvPr id="0" name=""/>
        <dsp:cNvSpPr/>
      </dsp:nvSpPr>
      <dsp:spPr>
        <a:xfrm>
          <a:off x="4003193"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Understand (root causes)</a:t>
          </a:r>
        </a:p>
      </dsp:txBody>
      <dsp:txXfrm>
        <a:off x="4030648" y="2036088"/>
        <a:ext cx="1373478" cy="882470"/>
      </dsp:txXfrm>
    </dsp:sp>
    <dsp:sp modelId="{4D927AD8-6948-AC44-B863-A110433F2977}">
      <dsp:nvSpPr>
        <dsp:cNvPr id="0" name=""/>
        <dsp:cNvSpPr/>
      </dsp:nvSpPr>
      <dsp:spPr>
        <a:xfrm>
          <a:off x="5574421"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74421" y="2371051"/>
        <a:ext cx="211973" cy="212544"/>
      </dsp:txXfrm>
    </dsp:sp>
    <dsp:sp modelId="{13D8D15E-3B5F-1B48-BA99-8D19449FB702}">
      <dsp:nvSpPr>
        <dsp:cNvPr id="0" name=""/>
        <dsp:cNvSpPr/>
      </dsp:nvSpPr>
      <dsp:spPr>
        <a:xfrm>
          <a:off x="6002938"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Improve (fairness)</a:t>
          </a:r>
        </a:p>
      </dsp:txBody>
      <dsp:txXfrm>
        <a:off x="6030393" y="2036088"/>
        <a:ext cx="1373478" cy="882470"/>
      </dsp:txXfrm>
    </dsp:sp>
    <dsp:sp modelId="{55CD432B-6C89-9348-A2BA-F31EF0F21AD4}">
      <dsp:nvSpPr>
        <dsp:cNvPr id="0" name=""/>
        <dsp:cNvSpPr/>
      </dsp:nvSpPr>
      <dsp:spPr>
        <a:xfrm>
          <a:off x="7574166"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74166" y="2371051"/>
        <a:ext cx="211973" cy="212544"/>
      </dsp:txXfrm>
    </dsp:sp>
    <dsp:sp modelId="{DDE803AC-5F89-AF4D-9419-CAE5E03D3E7F}">
      <dsp:nvSpPr>
        <dsp:cNvPr id="0" name=""/>
        <dsp:cNvSpPr/>
      </dsp:nvSpPr>
      <dsp:spPr>
        <a:xfrm>
          <a:off x="8002682" y="2008633"/>
          <a:ext cx="1660230"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Mitigate </a:t>
          </a:r>
          <a:br>
            <a:rPr lang="en-US" sz="1800" kern="1200" dirty="0"/>
          </a:br>
          <a:r>
            <a:rPr lang="en-US" sz="1800" kern="1200" dirty="0"/>
            <a:t>(the impact)</a:t>
          </a:r>
        </a:p>
      </dsp:txBody>
      <dsp:txXfrm>
        <a:off x="8030137" y="2036088"/>
        <a:ext cx="1605320" cy="882470"/>
      </dsp:txXfrm>
    </dsp:sp>
    <dsp:sp modelId="{2B1AF83F-1014-7842-A4FD-D472ACBD6AD2}">
      <dsp:nvSpPr>
        <dsp:cNvPr id="0" name=""/>
        <dsp:cNvSpPr/>
      </dsp:nvSpPr>
      <dsp:spPr>
        <a:xfrm>
          <a:off x="980575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805752" y="2371051"/>
        <a:ext cx="211973" cy="212544"/>
      </dsp:txXfrm>
    </dsp:sp>
    <dsp:sp modelId="{809C2B85-9643-4E4D-B06D-EDC2F0C8D501}">
      <dsp:nvSpPr>
        <dsp:cNvPr id="0" name=""/>
        <dsp:cNvSpPr/>
      </dsp:nvSpPr>
      <dsp:spPr>
        <a:xfrm>
          <a:off x="1023426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Monitor &amp;</a:t>
          </a:r>
        </a:p>
        <a:p>
          <a:pPr marL="0" lvl="0" indent="0" algn="ctr" defTabSz="800100">
            <a:lnSpc>
              <a:spcPct val="90000"/>
            </a:lnSpc>
            <a:spcBef>
              <a:spcPct val="0"/>
            </a:spcBef>
            <a:spcAft>
              <a:spcPct val="35000"/>
            </a:spcAft>
            <a:buNone/>
          </a:pPr>
          <a:r>
            <a:rPr lang="en-US" sz="1800" kern="1200" dirty="0"/>
            <a:t>Evaluate</a:t>
          </a:r>
        </a:p>
      </dsp:txBody>
      <dsp:txXfrm>
        <a:off x="10261724" y="2036088"/>
        <a:ext cx="1373478" cy="8824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3704"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Define</a:t>
          </a:r>
        </a:p>
      </dsp:txBody>
      <dsp:txXfrm>
        <a:off x="31159" y="2036088"/>
        <a:ext cx="1373478" cy="882470"/>
      </dsp:txXfrm>
    </dsp:sp>
    <dsp:sp modelId="{87AF59AC-0A09-AC4B-AA7A-9371A00BA7B6}">
      <dsp:nvSpPr>
        <dsp:cNvPr id="0" name=""/>
        <dsp:cNvSpPr/>
      </dsp:nvSpPr>
      <dsp:spPr>
        <a:xfrm>
          <a:off x="157493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74932" y="2371051"/>
        <a:ext cx="211973" cy="212544"/>
      </dsp:txXfrm>
    </dsp:sp>
    <dsp:sp modelId="{CE661B88-75C1-B34E-9D3A-19E19ED75A0E}">
      <dsp:nvSpPr>
        <dsp:cNvPr id="0" name=""/>
        <dsp:cNvSpPr/>
      </dsp:nvSpPr>
      <dsp:spPr>
        <a:xfrm>
          <a:off x="2003449" y="2008633"/>
          <a:ext cx="1428388" cy="937380"/>
        </a:xfrm>
        <a:prstGeom prst="roundRect">
          <a:avLst>
            <a:gd name="adj" fmla="val 10000"/>
          </a:avLst>
        </a:prstGeom>
        <a:solidFill>
          <a:schemeClr val="accent4">
            <a:lumMod val="7500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Measure/</a:t>
          </a:r>
          <a:br>
            <a:rPr lang="en-US" sz="1800" kern="1200" dirty="0"/>
          </a:br>
          <a:r>
            <a:rPr lang="en-US" sz="1800" kern="1200" dirty="0"/>
            <a:t>Detect (bias)</a:t>
          </a:r>
        </a:p>
      </dsp:txBody>
      <dsp:txXfrm>
        <a:off x="2030904" y="2036088"/>
        <a:ext cx="1373478" cy="882470"/>
      </dsp:txXfrm>
    </dsp:sp>
    <dsp:sp modelId="{B03F211E-6853-0D45-A487-AA6C8F2C0B24}">
      <dsp:nvSpPr>
        <dsp:cNvPr id="0" name=""/>
        <dsp:cNvSpPr/>
      </dsp:nvSpPr>
      <dsp:spPr>
        <a:xfrm>
          <a:off x="3574677"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74677" y="2371051"/>
        <a:ext cx="211973" cy="212544"/>
      </dsp:txXfrm>
    </dsp:sp>
    <dsp:sp modelId="{F1B6D5C2-8027-F44E-83ED-4F033CD810F9}">
      <dsp:nvSpPr>
        <dsp:cNvPr id="0" name=""/>
        <dsp:cNvSpPr/>
      </dsp:nvSpPr>
      <dsp:spPr>
        <a:xfrm>
          <a:off x="4003193"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Understand (root causes)</a:t>
          </a:r>
        </a:p>
      </dsp:txBody>
      <dsp:txXfrm>
        <a:off x="4030648" y="2036088"/>
        <a:ext cx="1373478" cy="882470"/>
      </dsp:txXfrm>
    </dsp:sp>
    <dsp:sp modelId="{4D927AD8-6948-AC44-B863-A110433F2977}">
      <dsp:nvSpPr>
        <dsp:cNvPr id="0" name=""/>
        <dsp:cNvSpPr/>
      </dsp:nvSpPr>
      <dsp:spPr>
        <a:xfrm>
          <a:off x="5574421"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74421" y="2371051"/>
        <a:ext cx="211973" cy="212544"/>
      </dsp:txXfrm>
    </dsp:sp>
    <dsp:sp modelId="{13D8D15E-3B5F-1B48-BA99-8D19449FB702}">
      <dsp:nvSpPr>
        <dsp:cNvPr id="0" name=""/>
        <dsp:cNvSpPr/>
      </dsp:nvSpPr>
      <dsp:spPr>
        <a:xfrm>
          <a:off x="6002938"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Improve (fairness)</a:t>
          </a:r>
        </a:p>
      </dsp:txBody>
      <dsp:txXfrm>
        <a:off x="6030393" y="2036088"/>
        <a:ext cx="1373478" cy="882470"/>
      </dsp:txXfrm>
    </dsp:sp>
    <dsp:sp modelId="{55CD432B-6C89-9348-A2BA-F31EF0F21AD4}">
      <dsp:nvSpPr>
        <dsp:cNvPr id="0" name=""/>
        <dsp:cNvSpPr/>
      </dsp:nvSpPr>
      <dsp:spPr>
        <a:xfrm>
          <a:off x="7574166"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74166" y="2371051"/>
        <a:ext cx="211973" cy="212544"/>
      </dsp:txXfrm>
    </dsp:sp>
    <dsp:sp modelId="{DDE803AC-5F89-AF4D-9419-CAE5E03D3E7F}">
      <dsp:nvSpPr>
        <dsp:cNvPr id="0" name=""/>
        <dsp:cNvSpPr/>
      </dsp:nvSpPr>
      <dsp:spPr>
        <a:xfrm>
          <a:off x="8002682" y="2008633"/>
          <a:ext cx="1660230"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Mitigate </a:t>
          </a:r>
          <a:br>
            <a:rPr lang="en-US" sz="1800" kern="1200" dirty="0"/>
          </a:br>
          <a:r>
            <a:rPr lang="en-US" sz="1800" kern="1200" dirty="0"/>
            <a:t>(the impact)</a:t>
          </a:r>
        </a:p>
      </dsp:txBody>
      <dsp:txXfrm>
        <a:off x="8030137" y="2036088"/>
        <a:ext cx="1605320" cy="882470"/>
      </dsp:txXfrm>
    </dsp:sp>
    <dsp:sp modelId="{2B1AF83F-1014-7842-A4FD-D472ACBD6AD2}">
      <dsp:nvSpPr>
        <dsp:cNvPr id="0" name=""/>
        <dsp:cNvSpPr/>
      </dsp:nvSpPr>
      <dsp:spPr>
        <a:xfrm>
          <a:off x="980575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805752" y="2371051"/>
        <a:ext cx="211973" cy="212544"/>
      </dsp:txXfrm>
    </dsp:sp>
    <dsp:sp modelId="{809C2B85-9643-4E4D-B06D-EDC2F0C8D501}">
      <dsp:nvSpPr>
        <dsp:cNvPr id="0" name=""/>
        <dsp:cNvSpPr/>
      </dsp:nvSpPr>
      <dsp:spPr>
        <a:xfrm>
          <a:off x="1023426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Monitor &amp;</a:t>
          </a:r>
        </a:p>
        <a:p>
          <a:pPr marL="0" lvl="0" indent="0" algn="ctr" defTabSz="800100">
            <a:lnSpc>
              <a:spcPct val="90000"/>
            </a:lnSpc>
            <a:spcBef>
              <a:spcPct val="0"/>
            </a:spcBef>
            <a:spcAft>
              <a:spcPct val="35000"/>
            </a:spcAft>
            <a:buNone/>
          </a:pPr>
          <a:r>
            <a:rPr lang="en-US" sz="1800" kern="1200" dirty="0"/>
            <a:t>Evaluate</a:t>
          </a:r>
        </a:p>
      </dsp:txBody>
      <dsp:txXfrm>
        <a:off x="10261724" y="2036088"/>
        <a:ext cx="1373478" cy="8824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3704"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Define</a:t>
          </a:r>
        </a:p>
      </dsp:txBody>
      <dsp:txXfrm>
        <a:off x="31159" y="2036088"/>
        <a:ext cx="1373478" cy="882470"/>
      </dsp:txXfrm>
    </dsp:sp>
    <dsp:sp modelId="{87AF59AC-0A09-AC4B-AA7A-9371A00BA7B6}">
      <dsp:nvSpPr>
        <dsp:cNvPr id="0" name=""/>
        <dsp:cNvSpPr/>
      </dsp:nvSpPr>
      <dsp:spPr>
        <a:xfrm>
          <a:off x="157493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74932" y="2371051"/>
        <a:ext cx="211973" cy="212544"/>
      </dsp:txXfrm>
    </dsp:sp>
    <dsp:sp modelId="{CE661B88-75C1-B34E-9D3A-19E19ED75A0E}">
      <dsp:nvSpPr>
        <dsp:cNvPr id="0" name=""/>
        <dsp:cNvSpPr/>
      </dsp:nvSpPr>
      <dsp:spPr>
        <a:xfrm>
          <a:off x="200344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Measure/</a:t>
          </a:r>
          <a:br>
            <a:rPr lang="en-US" sz="1800" kern="1200" dirty="0"/>
          </a:br>
          <a:r>
            <a:rPr lang="en-US" sz="1800" kern="1200" dirty="0"/>
            <a:t>Detect (bias)</a:t>
          </a:r>
        </a:p>
      </dsp:txBody>
      <dsp:txXfrm>
        <a:off x="2030904" y="2036088"/>
        <a:ext cx="1373478" cy="882470"/>
      </dsp:txXfrm>
    </dsp:sp>
    <dsp:sp modelId="{B03F211E-6853-0D45-A487-AA6C8F2C0B24}">
      <dsp:nvSpPr>
        <dsp:cNvPr id="0" name=""/>
        <dsp:cNvSpPr/>
      </dsp:nvSpPr>
      <dsp:spPr>
        <a:xfrm>
          <a:off x="3574677"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74677" y="2371051"/>
        <a:ext cx="211973" cy="212544"/>
      </dsp:txXfrm>
    </dsp:sp>
    <dsp:sp modelId="{F1B6D5C2-8027-F44E-83ED-4F033CD810F9}">
      <dsp:nvSpPr>
        <dsp:cNvPr id="0" name=""/>
        <dsp:cNvSpPr/>
      </dsp:nvSpPr>
      <dsp:spPr>
        <a:xfrm>
          <a:off x="4003193" y="2008633"/>
          <a:ext cx="1428388" cy="937380"/>
        </a:xfrm>
        <a:prstGeom prst="roundRect">
          <a:avLst>
            <a:gd name="adj" fmla="val 10000"/>
          </a:avLst>
        </a:prstGeom>
        <a:solidFill>
          <a:schemeClr val="accent4">
            <a:lumMod val="7500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Understand (root causes)</a:t>
          </a:r>
        </a:p>
      </dsp:txBody>
      <dsp:txXfrm>
        <a:off x="4030648" y="2036088"/>
        <a:ext cx="1373478" cy="882470"/>
      </dsp:txXfrm>
    </dsp:sp>
    <dsp:sp modelId="{4D927AD8-6948-AC44-B863-A110433F2977}">
      <dsp:nvSpPr>
        <dsp:cNvPr id="0" name=""/>
        <dsp:cNvSpPr/>
      </dsp:nvSpPr>
      <dsp:spPr>
        <a:xfrm>
          <a:off x="5574421"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74421" y="2371051"/>
        <a:ext cx="211973" cy="212544"/>
      </dsp:txXfrm>
    </dsp:sp>
    <dsp:sp modelId="{13D8D15E-3B5F-1B48-BA99-8D19449FB702}">
      <dsp:nvSpPr>
        <dsp:cNvPr id="0" name=""/>
        <dsp:cNvSpPr/>
      </dsp:nvSpPr>
      <dsp:spPr>
        <a:xfrm>
          <a:off x="6002938"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Improve (fairness)</a:t>
          </a:r>
        </a:p>
      </dsp:txBody>
      <dsp:txXfrm>
        <a:off x="6030393" y="2036088"/>
        <a:ext cx="1373478" cy="882470"/>
      </dsp:txXfrm>
    </dsp:sp>
    <dsp:sp modelId="{55CD432B-6C89-9348-A2BA-F31EF0F21AD4}">
      <dsp:nvSpPr>
        <dsp:cNvPr id="0" name=""/>
        <dsp:cNvSpPr/>
      </dsp:nvSpPr>
      <dsp:spPr>
        <a:xfrm>
          <a:off x="7574166"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74166" y="2371051"/>
        <a:ext cx="211973" cy="212544"/>
      </dsp:txXfrm>
    </dsp:sp>
    <dsp:sp modelId="{DDE803AC-5F89-AF4D-9419-CAE5E03D3E7F}">
      <dsp:nvSpPr>
        <dsp:cNvPr id="0" name=""/>
        <dsp:cNvSpPr/>
      </dsp:nvSpPr>
      <dsp:spPr>
        <a:xfrm>
          <a:off x="8002682" y="2008633"/>
          <a:ext cx="1660230"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Mitigate </a:t>
          </a:r>
          <a:br>
            <a:rPr lang="en-US" sz="1800" kern="1200" dirty="0"/>
          </a:br>
          <a:r>
            <a:rPr lang="en-US" sz="1800" kern="1200" dirty="0"/>
            <a:t>(the impact)</a:t>
          </a:r>
        </a:p>
      </dsp:txBody>
      <dsp:txXfrm>
        <a:off x="8030137" y="2036088"/>
        <a:ext cx="1605320" cy="882470"/>
      </dsp:txXfrm>
    </dsp:sp>
    <dsp:sp modelId="{2B1AF83F-1014-7842-A4FD-D472ACBD6AD2}">
      <dsp:nvSpPr>
        <dsp:cNvPr id="0" name=""/>
        <dsp:cNvSpPr/>
      </dsp:nvSpPr>
      <dsp:spPr>
        <a:xfrm>
          <a:off x="980575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805752" y="2371051"/>
        <a:ext cx="211973" cy="212544"/>
      </dsp:txXfrm>
    </dsp:sp>
    <dsp:sp modelId="{809C2B85-9643-4E4D-B06D-EDC2F0C8D501}">
      <dsp:nvSpPr>
        <dsp:cNvPr id="0" name=""/>
        <dsp:cNvSpPr/>
      </dsp:nvSpPr>
      <dsp:spPr>
        <a:xfrm>
          <a:off x="1023426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Monitor &amp;</a:t>
          </a:r>
        </a:p>
        <a:p>
          <a:pPr marL="0" lvl="0" indent="0" algn="ctr" defTabSz="800100">
            <a:lnSpc>
              <a:spcPct val="90000"/>
            </a:lnSpc>
            <a:spcBef>
              <a:spcPct val="0"/>
            </a:spcBef>
            <a:spcAft>
              <a:spcPct val="35000"/>
            </a:spcAft>
            <a:buNone/>
          </a:pPr>
          <a:r>
            <a:rPr lang="en-US" sz="1800" kern="1200" dirty="0"/>
            <a:t>Evaluate</a:t>
          </a:r>
        </a:p>
      </dsp:txBody>
      <dsp:txXfrm>
        <a:off x="10261724" y="2036088"/>
        <a:ext cx="1373478" cy="8824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2EF61-F651-3C43-BEED-805480128E21}">
      <dsp:nvSpPr>
        <dsp:cNvPr id="0" name=""/>
        <dsp:cNvSpPr/>
      </dsp:nvSpPr>
      <dsp:spPr>
        <a:xfrm>
          <a:off x="5126" y="1268332"/>
          <a:ext cx="2241288" cy="134477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World</a:t>
          </a:r>
        </a:p>
      </dsp:txBody>
      <dsp:txXfrm>
        <a:off x="44513" y="1307719"/>
        <a:ext cx="2162514" cy="1265998"/>
      </dsp:txXfrm>
    </dsp:sp>
    <dsp:sp modelId="{640CB942-B6B0-284F-94EE-DAA36E8740EB}">
      <dsp:nvSpPr>
        <dsp:cNvPr id="0" name=""/>
        <dsp:cNvSpPr/>
      </dsp:nvSpPr>
      <dsp:spPr>
        <a:xfrm>
          <a:off x="2470542" y="1662799"/>
          <a:ext cx="475153" cy="55583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470542" y="1773967"/>
        <a:ext cx="332607" cy="333503"/>
      </dsp:txXfrm>
    </dsp:sp>
    <dsp:sp modelId="{25DE5F47-6F09-D644-B951-7ECCCE199BBD}">
      <dsp:nvSpPr>
        <dsp:cNvPr id="0" name=""/>
        <dsp:cNvSpPr/>
      </dsp:nvSpPr>
      <dsp:spPr>
        <a:xfrm>
          <a:off x="3142929" y="1268332"/>
          <a:ext cx="2241288" cy="134477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Data</a:t>
          </a:r>
        </a:p>
      </dsp:txBody>
      <dsp:txXfrm>
        <a:off x="3182316" y="1307719"/>
        <a:ext cx="2162514" cy="1265998"/>
      </dsp:txXfrm>
    </dsp:sp>
    <dsp:sp modelId="{A81B3B9C-94DD-7049-8278-CBDCBD9310BC}">
      <dsp:nvSpPr>
        <dsp:cNvPr id="0" name=""/>
        <dsp:cNvSpPr/>
      </dsp:nvSpPr>
      <dsp:spPr>
        <a:xfrm>
          <a:off x="5608346" y="1662799"/>
          <a:ext cx="475153" cy="55583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5608346" y="1773967"/>
        <a:ext cx="332607" cy="333503"/>
      </dsp:txXfrm>
    </dsp:sp>
    <dsp:sp modelId="{01EF44C5-252B-0A4C-A30C-84CCF917CBC0}">
      <dsp:nvSpPr>
        <dsp:cNvPr id="0" name=""/>
        <dsp:cNvSpPr/>
      </dsp:nvSpPr>
      <dsp:spPr>
        <a:xfrm>
          <a:off x="6280732" y="1268332"/>
          <a:ext cx="2241288" cy="134477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ML Pipeline</a:t>
          </a:r>
        </a:p>
      </dsp:txBody>
      <dsp:txXfrm>
        <a:off x="6320119" y="1307719"/>
        <a:ext cx="2162514" cy="1265998"/>
      </dsp:txXfrm>
    </dsp:sp>
    <dsp:sp modelId="{E1EB2EAF-2685-2145-B9F3-CD0B1D45E34B}">
      <dsp:nvSpPr>
        <dsp:cNvPr id="0" name=""/>
        <dsp:cNvSpPr/>
      </dsp:nvSpPr>
      <dsp:spPr>
        <a:xfrm>
          <a:off x="8746149" y="1662799"/>
          <a:ext cx="475153" cy="55583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746149" y="1773967"/>
        <a:ext cx="332607" cy="333503"/>
      </dsp:txXfrm>
    </dsp:sp>
    <dsp:sp modelId="{6D4D51E8-C9B9-9A4E-8104-8412D5416B4E}">
      <dsp:nvSpPr>
        <dsp:cNvPr id="0" name=""/>
        <dsp:cNvSpPr/>
      </dsp:nvSpPr>
      <dsp:spPr>
        <a:xfrm>
          <a:off x="9418535" y="1268332"/>
          <a:ext cx="2241288" cy="1344772"/>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Actions</a:t>
          </a:r>
        </a:p>
      </dsp:txBody>
      <dsp:txXfrm>
        <a:off x="9457922" y="1307719"/>
        <a:ext cx="2162514" cy="12659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3704"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Define</a:t>
          </a:r>
        </a:p>
      </dsp:txBody>
      <dsp:txXfrm>
        <a:off x="31159" y="2036088"/>
        <a:ext cx="1373478" cy="882470"/>
      </dsp:txXfrm>
    </dsp:sp>
    <dsp:sp modelId="{87AF59AC-0A09-AC4B-AA7A-9371A00BA7B6}">
      <dsp:nvSpPr>
        <dsp:cNvPr id="0" name=""/>
        <dsp:cNvSpPr/>
      </dsp:nvSpPr>
      <dsp:spPr>
        <a:xfrm>
          <a:off x="157493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74932" y="2371051"/>
        <a:ext cx="211973" cy="212544"/>
      </dsp:txXfrm>
    </dsp:sp>
    <dsp:sp modelId="{CE661B88-75C1-B34E-9D3A-19E19ED75A0E}">
      <dsp:nvSpPr>
        <dsp:cNvPr id="0" name=""/>
        <dsp:cNvSpPr/>
      </dsp:nvSpPr>
      <dsp:spPr>
        <a:xfrm>
          <a:off x="200344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Measure/</a:t>
          </a:r>
          <a:br>
            <a:rPr lang="en-US" sz="1800" kern="1200" dirty="0"/>
          </a:br>
          <a:r>
            <a:rPr lang="en-US" sz="1800" kern="1200" dirty="0"/>
            <a:t>Detect (bias)</a:t>
          </a:r>
        </a:p>
      </dsp:txBody>
      <dsp:txXfrm>
        <a:off x="2030904" y="2036088"/>
        <a:ext cx="1373478" cy="882470"/>
      </dsp:txXfrm>
    </dsp:sp>
    <dsp:sp modelId="{B03F211E-6853-0D45-A487-AA6C8F2C0B24}">
      <dsp:nvSpPr>
        <dsp:cNvPr id="0" name=""/>
        <dsp:cNvSpPr/>
      </dsp:nvSpPr>
      <dsp:spPr>
        <a:xfrm>
          <a:off x="3574677"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74677" y="2371051"/>
        <a:ext cx="211973" cy="212544"/>
      </dsp:txXfrm>
    </dsp:sp>
    <dsp:sp modelId="{F1B6D5C2-8027-F44E-83ED-4F033CD810F9}">
      <dsp:nvSpPr>
        <dsp:cNvPr id="0" name=""/>
        <dsp:cNvSpPr/>
      </dsp:nvSpPr>
      <dsp:spPr>
        <a:xfrm>
          <a:off x="4003193"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Understand (root causes)</a:t>
          </a:r>
        </a:p>
      </dsp:txBody>
      <dsp:txXfrm>
        <a:off x="4030648" y="2036088"/>
        <a:ext cx="1373478" cy="882470"/>
      </dsp:txXfrm>
    </dsp:sp>
    <dsp:sp modelId="{4D927AD8-6948-AC44-B863-A110433F2977}">
      <dsp:nvSpPr>
        <dsp:cNvPr id="0" name=""/>
        <dsp:cNvSpPr/>
      </dsp:nvSpPr>
      <dsp:spPr>
        <a:xfrm>
          <a:off x="5574421"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74421" y="2371051"/>
        <a:ext cx="211973" cy="212544"/>
      </dsp:txXfrm>
    </dsp:sp>
    <dsp:sp modelId="{13D8D15E-3B5F-1B48-BA99-8D19449FB702}">
      <dsp:nvSpPr>
        <dsp:cNvPr id="0" name=""/>
        <dsp:cNvSpPr/>
      </dsp:nvSpPr>
      <dsp:spPr>
        <a:xfrm>
          <a:off x="6002938" y="2008633"/>
          <a:ext cx="1428388" cy="937380"/>
        </a:xfrm>
        <a:prstGeom prst="roundRect">
          <a:avLst>
            <a:gd name="adj" fmla="val 10000"/>
          </a:avLst>
        </a:prstGeom>
        <a:solidFill>
          <a:schemeClr val="accent4">
            <a:lumMod val="7500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Improve (fairness)</a:t>
          </a:r>
        </a:p>
      </dsp:txBody>
      <dsp:txXfrm>
        <a:off x="6030393" y="2036088"/>
        <a:ext cx="1373478" cy="882470"/>
      </dsp:txXfrm>
    </dsp:sp>
    <dsp:sp modelId="{55CD432B-6C89-9348-A2BA-F31EF0F21AD4}">
      <dsp:nvSpPr>
        <dsp:cNvPr id="0" name=""/>
        <dsp:cNvSpPr/>
      </dsp:nvSpPr>
      <dsp:spPr>
        <a:xfrm>
          <a:off x="7574166"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74166" y="2371051"/>
        <a:ext cx="211973" cy="212544"/>
      </dsp:txXfrm>
    </dsp:sp>
    <dsp:sp modelId="{DDE803AC-5F89-AF4D-9419-CAE5E03D3E7F}">
      <dsp:nvSpPr>
        <dsp:cNvPr id="0" name=""/>
        <dsp:cNvSpPr/>
      </dsp:nvSpPr>
      <dsp:spPr>
        <a:xfrm>
          <a:off x="8002682" y="2008633"/>
          <a:ext cx="1660230"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Mitigate </a:t>
          </a:r>
          <a:br>
            <a:rPr lang="en-US" sz="1800" kern="1200" dirty="0"/>
          </a:br>
          <a:r>
            <a:rPr lang="en-US" sz="1800" kern="1200" dirty="0"/>
            <a:t>(the impact)</a:t>
          </a:r>
        </a:p>
      </dsp:txBody>
      <dsp:txXfrm>
        <a:off x="8030137" y="2036088"/>
        <a:ext cx="1605320" cy="882470"/>
      </dsp:txXfrm>
    </dsp:sp>
    <dsp:sp modelId="{2B1AF83F-1014-7842-A4FD-D472ACBD6AD2}">
      <dsp:nvSpPr>
        <dsp:cNvPr id="0" name=""/>
        <dsp:cNvSpPr/>
      </dsp:nvSpPr>
      <dsp:spPr>
        <a:xfrm>
          <a:off x="980575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805752" y="2371051"/>
        <a:ext cx="211973" cy="212544"/>
      </dsp:txXfrm>
    </dsp:sp>
    <dsp:sp modelId="{809C2B85-9643-4E4D-B06D-EDC2F0C8D501}">
      <dsp:nvSpPr>
        <dsp:cNvPr id="0" name=""/>
        <dsp:cNvSpPr/>
      </dsp:nvSpPr>
      <dsp:spPr>
        <a:xfrm>
          <a:off x="1023426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Monitor &amp;</a:t>
          </a:r>
        </a:p>
        <a:p>
          <a:pPr marL="0" lvl="0" indent="0" algn="ctr" defTabSz="800100">
            <a:lnSpc>
              <a:spcPct val="90000"/>
            </a:lnSpc>
            <a:spcBef>
              <a:spcPct val="0"/>
            </a:spcBef>
            <a:spcAft>
              <a:spcPct val="35000"/>
            </a:spcAft>
            <a:buNone/>
          </a:pPr>
          <a:r>
            <a:rPr lang="en-US" sz="1800" kern="1200" dirty="0"/>
            <a:t>Evaluate</a:t>
          </a:r>
        </a:p>
      </dsp:txBody>
      <dsp:txXfrm>
        <a:off x="10261724" y="2036088"/>
        <a:ext cx="1373478" cy="88247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 name="Google Shape;3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db7dcffd9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db7dcffd9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3362387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6503b3cf1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6503b3cf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756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6503b3cf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6503b3cf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629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6503b3cf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6503b3cf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262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6db7dcffd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6db7dcffd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71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db7dcffd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db7dcffd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987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6db7dcffd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db7dcffd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“Reduce Disparities” options, we targeted recall levels in proportion to underlying prevalence in the population. Could make other choices, but this has the nice property of readjusting as these prevalences change while also still distributing resources across all groups, but one could reasonably take many possible approaches.</a:t>
            </a:r>
            <a:endParaRPr/>
          </a:p>
        </p:txBody>
      </p:sp>
    </p:spTree>
    <p:extLst>
      <p:ext uri="{BB962C8B-B14F-4D97-AF65-F5344CB8AC3E}">
        <p14:creationId xmlns:p14="http://schemas.microsoft.com/office/powerpoint/2010/main" val="3016253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6503b3cf1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6503b3cf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013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6503b3cf1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6503b3cf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127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6503b3cf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6503b3cf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130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a:t>
            </a:r>
            <a:r>
              <a:rPr lang="en-US" baseline="30000" dirty="0"/>
              <a:t>th</a:t>
            </a:r>
            <a:r>
              <a:rPr lang="en-US" dirty="0"/>
              <a:t> Amendment often interpreted to prohibit racial classification in most cases (that is, taking race into account in state decision-making) as well as racial intentions/discriminatory purpose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9273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93</a:t>
            </a:fld>
            <a:endParaRPr lang="en-US"/>
          </a:p>
        </p:txBody>
      </p:sp>
    </p:spTree>
    <p:extLst>
      <p:ext uri="{BB962C8B-B14F-4D97-AF65-F5344CB8AC3E}">
        <p14:creationId xmlns:p14="http://schemas.microsoft.com/office/powerpoint/2010/main" val="521665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8683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5b0c8fd486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5b0c8fd486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7481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5b0c8fd486_0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5b0c8fd486_0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endParaRPr sz="1400">
              <a:solidFill>
                <a:schemeClr val="dk1"/>
              </a:solidFill>
            </a:endParaRPr>
          </a:p>
          <a:p>
            <a:pPr marL="0" lvl="0" indent="0" algn="l" rtl="0">
              <a:spcBef>
                <a:spcPts val="640"/>
              </a:spcBef>
              <a:spcAft>
                <a:spcPts val="0"/>
              </a:spcAft>
              <a:buNone/>
            </a:pPr>
            <a:endParaRPr sz="1400">
              <a:solidFill>
                <a:schemeClr val="dk1"/>
              </a:solidFill>
            </a:endParaRPr>
          </a:p>
        </p:txBody>
      </p:sp>
    </p:spTree>
    <p:extLst>
      <p:ext uri="{BB962C8B-B14F-4D97-AF65-F5344CB8AC3E}">
        <p14:creationId xmlns:p14="http://schemas.microsoft.com/office/powerpoint/2010/main" val="1321970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5b0c8fd486_0_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5b0c8fd486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endParaRPr sz="1400">
              <a:solidFill>
                <a:schemeClr val="dk1"/>
              </a:solidFill>
            </a:endParaRPr>
          </a:p>
        </p:txBody>
      </p:sp>
    </p:spTree>
    <p:extLst>
      <p:ext uri="{BB962C8B-B14F-4D97-AF65-F5344CB8AC3E}">
        <p14:creationId xmlns:p14="http://schemas.microsoft.com/office/powerpoint/2010/main" val="2895025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5806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025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6503b3cf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6503b3cf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2754349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2.xml"/><Relationship Id="rId4" Type="http://schemas.openxmlformats.org/officeDocument/2006/relationships/image" Target="../media/image4.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6dad9273e7_0_4"/>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5" name="Google Shape;15;g6dad9273e7_0_4"/>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g6dad9273e7_0_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668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
        <p:nvSpPr>
          <p:cNvPr id="39" name="Google Shape;39;p6"/>
          <p:cNvSpPr txBox="1">
            <a:spLocks noGrp="1"/>
          </p:cNvSpPr>
          <p:nvPr>
            <p:ph type="dt" idx="10"/>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ftr" idx="11"/>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sldNum" idx="12"/>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dk1"/>
                </a:solidFill>
                <a:latin typeface="Calibri"/>
                <a:ea typeface="Calibri"/>
                <a:cs typeface="Calibri"/>
                <a:sym typeface="Calibri"/>
              </a:defRPr>
            </a:lvl1pPr>
            <a:lvl2pPr marL="0" marR="0" lvl="1" indent="0" algn="l" rtl="0">
              <a:spcBef>
                <a:spcPts val="0"/>
              </a:spcBef>
              <a:spcAft>
                <a:spcPts val="0"/>
              </a:spcAft>
              <a:buNone/>
              <a:defRPr sz="2400">
                <a:solidFill>
                  <a:schemeClr val="dk1"/>
                </a:solidFill>
                <a:latin typeface="Calibri"/>
                <a:ea typeface="Calibri"/>
                <a:cs typeface="Calibri"/>
                <a:sym typeface="Calibri"/>
              </a:defRPr>
            </a:lvl2pPr>
            <a:lvl3pPr marL="0" marR="0" lvl="2" indent="0" algn="l" rtl="0">
              <a:spcBef>
                <a:spcPts val="0"/>
              </a:spcBef>
              <a:spcAft>
                <a:spcPts val="0"/>
              </a:spcAft>
              <a:buNone/>
              <a:defRPr sz="2400">
                <a:solidFill>
                  <a:schemeClr val="dk1"/>
                </a:solidFill>
                <a:latin typeface="Calibri"/>
                <a:ea typeface="Calibri"/>
                <a:cs typeface="Calibri"/>
                <a:sym typeface="Calibri"/>
              </a:defRPr>
            </a:lvl3pPr>
            <a:lvl4pPr marL="0" marR="0" lvl="3" indent="0" algn="l" rtl="0">
              <a:spcBef>
                <a:spcPts val="0"/>
              </a:spcBef>
              <a:spcAft>
                <a:spcPts val="0"/>
              </a:spcAft>
              <a:buNone/>
              <a:defRPr sz="2400">
                <a:solidFill>
                  <a:schemeClr val="dk1"/>
                </a:solidFill>
                <a:latin typeface="Calibri"/>
                <a:ea typeface="Calibri"/>
                <a:cs typeface="Calibri"/>
                <a:sym typeface="Calibri"/>
              </a:defRPr>
            </a:lvl4pPr>
            <a:lvl5pPr marL="0" marR="0" lvl="4" indent="0" algn="l" rtl="0">
              <a:spcBef>
                <a:spcPts val="0"/>
              </a:spcBef>
              <a:spcAft>
                <a:spcPts val="0"/>
              </a:spcAft>
              <a:buNone/>
              <a:defRPr sz="2400">
                <a:solidFill>
                  <a:schemeClr val="dk1"/>
                </a:solidFill>
                <a:latin typeface="Calibri"/>
                <a:ea typeface="Calibri"/>
                <a:cs typeface="Calibri"/>
                <a:sym typeface="Calibri"/>
              </a:defRPr>
            </a:lvl5pPr>
            <a:lvl6pPr marL="0" marR="0" lvl="5" indent="0" algn="l" rtl="0">
              <a:spcBef>
                <a:spcPts val="0"/>
              </a:spcBef>
              <a:spcAft>
                <a:spcPts val="0"/>
              </a:spcAft>
              <a:buNone/>
              <a:defRPr sz="2400">
                <a:solidFill>
                  <a:schemeClr val="dk1"/>
                </a:solidFill>
                <a:latin typeface="Calibri"/>
                <a:ea typeface="Calibri"/>
                <a:cs typeface="Calibri"/>
                <a:sym typeface="Calibri"/>
              </a:defRPr>
            </a:lvl6pPr>
            <a:lvl7pPr marL="0" marR="0" lvl="6" indent="0" algn="l" rtl="0">
              <a:spcBef>
                <a:spcPts val="0"/>
              </a:spcBef>
              <a:spcAft>
                <a:spcPts val="0"/>
              </a:spcAft>
              <a:buNone/>
              <a:defRPr sz="2400">
                <a:solidFill>
                  <a:schemeClr val="dk1"/>
                </a:solidFill>
                <a:latin typeface="Calibri"/>
                <a:ea typeface="Calibri"/>
                <a:cs typeface="Calibri"/>
                <a:sym typeface="Calibri"/>
              </a:defRPr>
            </a:lvl7pPr>
            <a:lvl8pPr marL="0" marR="0" lvl="7" indent="0" algn="l" rtl="0">
              <a:spcBef>
                <a:spcPts val="0"/>
              </a:spcBef>
              <a:spcAft>
                <a:spcPts val="0"/>
              </a:spcAft>
              <a:buNone/>
              <a:defRPr sz="2400">
                <a:solidFill>
                  <a:schemeClr val="dk1"/>
                </a:solidFill>
                <a:latin typeface="Calibri"/>
                <a:ea typeface="Calibri"/>
                <a:cs typeface="Calibri"/>
                <a:sym typeface="Calibri"/>
              </a:defRPr>
            </a:lvl8pPr>
            <a:lvl9pPr marL="0" marR="0" lvl="8" indent="0" algn="l" rtl="0">
              <a:spcBef>
                <a:spcPts val="0"/>
              </a:spcBef>
              <a:spcAft>
                <a:spcPts val="0"/>
              </a:spcAft>
              <a:buNone/>
              <a:defRPr sz="2400">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
        <p:nvSpPr>
          <p:cNvPr id="42" name="Google Shape;42;p6"/>
          <p:cNvSpPr/>
          <p:nvPr/>
        </p:nvSpPr>
        <p:spPr>
          <a:xfrm>
            <a:off x="0" y="6450221"/>
            <a:ext cx="12192000" cy="407600"/>
          </a:xfrm>
          <a:prstGeom prst="rect">
            <a:avLst/>
          </a:prstGeom>
          <a:solidFill>
            <a:srgbClr val="800000"/>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43" name="Google Shape;43;p6"/>
          <p:cNvSpPr txBox="1"/>
          <p:nvPr/>
        </p:nvSpPr>
        <p:spPr>
          <a:xfrm>
            <a:off x="210609" y="6459633"/>
            <a:ext cx="4606000" cy="369200"/>
          </a:xfrm>
          <a:prstGeom prst="rect">
            <a:avLst/>
          </a:prstGeom>
          <a:noFill/>
          <a:ln>
            <a:noFill/>
          </a:ln>
        </p:spPr>
        <p:txBody>
          <a:bodyPr spcFirstLastPara="1" wrap="square" lIns="121900" tIns="60933" rIns="121900" bIns="60933" anchor="t" anchorCtr="0">
            <a:noAutofit/>
          </a:bodyPr>
          <a:lstStyle/>
          <a:p>
            <a:pPr marL="0" marR="0" lvl="0" indent="0" algn="l" rtl="0">
              <a:spcBef>
                <a:spcPts val="0"/>
              </a:spcBef>
              <a:spcAft>
                <a:spcPts val="0"/>
              </a:spcAft>
              <a:buNone/>
            </a:pPr>
            <a:r>
              <a:rPr lang="en" sz="1600">
                <a:solidFill>
                  <a:schemeClr val="lt1"/>
                </a:solidFill>
              </a:rPr>
              <a:t>Kit Rodolfa</a:t>
            </a:r>
            <a:r>
              <a:rPr lang="en" sz="1600" b="0" i="0" u="none" strike="noStrike" cap="none">
                <a:solidFill>
                  <a:schemeClr val="lt1"/>
                </a:solidFill>
                <a:latin typeface="Arial"/>
                <a:ea typeface="Arial"/>
                <a:cs typeface="Arial"/>
                <a:sym typeface="Arial"/>
              </a:rPr>
              <a:t>  | </a:t>
            </a:r>
            <a:r>
              <a:rPr lang="en" sz="1600">
                <a:solidFill>
                  <a:schemeClr val="lt1"/>
                </a:solidFill>
              </a:rPr>
              <a:t>krodolfa@cmu.edu</a:t>
            </a:r>
            <a:endParaRPr sz="1600" b="0">
              <a:solidFill>
                <a:schemeClr val="lt1"/>
              </a:solidFill>
              <a:latin typeface="Calibri"/>
              <a:ea typeface="Calibri"/>
              <a:cs typeface="Calibri"/>
              <a:sym typeface="Calibri"/>
            </a:endParaRPr>
          </a:p>
        </p:txBody>
      </p:sp>
      <p:pic>
        <p:nvPicPr>
          <p:cNvPr id="44" name="Google Shape;44;p6"/>
          <p:cNvPicPr preferRelativeResize="0"/>
          <p:nvPr/>
        </p:nvPicPr>
        <p:blipFill rotWithShape="1">
          <a:blip r:embed="rId2">
            <a:alphaModFix/>
          </a:blip>
          <a:srcRect/>
          <a:stretch/>
        </p:blipFill>
        <p:spPr>
          <a:xfrm>
            <a:off x="8632176" y="6510528"/>
            <a:ext cx="3451669" cy="308593"/>
          </a:xfrm>
          <a:prstGeom prst="rect">
            <a:avLst/>
          </a:prstGeom>
          <a:noFill/>
          <a:ln>
            <a:noFill/>
          </a:ln>
        </p:spPr>
      </p:pic>
    </p:spTree>
    <p:extLst>
      <p:ext uri="{BB962C8B-B14F-4D97-AF65-F5344CB8AC3E}">
        <p14:creationId xmlns:p14="http://schemas.microsoft.com/office/powerpoint/2010/main" val="2309323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7D4411-737E-C541-B4C4-6D57C5CC3460}"/>
              </a:ext>
            </a:extLst>
          </p:cNvPr>
          <p:cNvSpPr/>
          <p:nvPr userDrawn="1"/>
        </p:nvSpPr>
        <p:spPr>
          <a:xfrm>
            <a:off x="0" y="6519445"/>
            <a:ext cx="12192000" cy="338555"/>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C15BB04C-E7FB-0646-9DDE-F53072130CA6}"/>
              </a:ext>
            </a:extLst>
          </p:cNvPr>
          <p:cNvSpPr txBox="1"/>
          <p:nvPr userDrawn="1"/>
        </p:nvSpPr>
        <p:spPr>
          <a:xfrm>
            <a:off x="210588" y="6533191"/>
            <a:ext cx="2779905" cy="307777"/>
          </a:xfrm>
          <a:prstGeom prst="rect">
            <a:avLst/>
          </a:prstGeom>
          <a:noFill/>
        </p:spPr>
        <p:txBody>
          <a:bodyPr wrap="square" rtlCol="0">
            <a:spAutoFit/>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Arial"/>
                <a:ea typeface="ＭＳ Ｐゴシック" charset="0"/>
                <a:cs typeface="Arial"/>
              </a:rPr>
              <a:t>Rayid</a:t>
            </a:r>
            <a:r>
              <a:rPr kumimoji="0" lang="en-US" sz="1400" b="0" i="0" u="none" strike="noStrike" kern="1200" cap="none" spc="0" normalizeH="0" baseline="0" noProof="0" dirty="0">
                <a:ln>
                  <a:noFill/>
                </a:ln>
                <a:solidFill>
                  <a:prstClr val="white"/>
                </a:solidFill>
                <a:effectLst/>
                <a:uLnTx/>
                <a:uFillTx/>
                <a:latin typeface="Arial"/>
                <a:ea typeface="ＭＳ Ｐゴシック" charset="0"/>
                <a:cs typeface="Arial"/>
              </a:rPr>
              <a:t> Ghani  |  @</a:t>
            </a:r>
            <a:r>
              <a:rPr kumimoji="0" lang="en-US" sz="1400" b="0" i="0" u="none" strike="noStrike" kern="1200" cap="none" spc="0" normalizeH="0" baseline="0" noProof="0" dirty="0" err="1">
                <a:ln>
                  <a:noFill/>
                </a:ln>
                <a:solidFill>
                  <a:prstClr val="white"/>
                </a:solidFill>
                <a:effectLst/>
                <a:uLnTx/>
                <a:uFillTx/>
                <a:latin typeface="Arial"/>
                <a:ea typeface="ＭＳ Ｐゴシック" charset="0"/>
                <a:cs typeface="Arial"/>
              </a:rPr>
              <a:t>rayidghani</a:t>
            </a:r>
            <a:endParaRPr kumimoji="0" lang="en-US" sz="1400" b="0" i="0" u="none" strike="noStrike" kern="1200" cap="none" spc="0" normalizeH="0" baseline="0" noProof="0" dirty="0">
              <a:ln>
                <a:noFill/>
              </a:ln>
              <a:solidFill>
                <a:prstClr val="white"/>
              </a:solidFill>
              <a:effectLst/>
              <a:uLnTx/>
              <a:uFillTx/>
              <a:latin typeface="Calibri" charset="0"/>
              <a:ea typeface="ＭＳ Ｐゴシック" charset="0"/>
            </a:endParaRPr>
          </a:p>
        </p:txBody>
      </p:sp>
      <p:pic>
        <p:nvPicPr>
          <p:cNvPr id="5" name="Picture 4">
            <a:extLst>
              <a:ext uri="{FF2B5EF4-FFF2-40B4-BE49-F238E27FC236}">
                <a16:creationId xmlns:a16="http://schemas.microsoft.com/office/drawing/2014/main" id="{75E247F2-E124-D640-B103-0B5ED2CEA829}"/>
              </a:ext>
            </a:extLst>
          </p:cNvPr>
          <p:cNvPicPr>
            <a:picLocks noChangeAspect="1"/>
          </p:cNvPicPr>
          <p:nvPr userDrawn="1"/>
        </p:nvPicPr>
        <p:blipFill>
          <a:blip r:embed="rId2"/>
          <a:stretch>
            <a:fillRect/>
          </a:stretch>
        </p:blipFill>
        <p:spPr>
          <a:xfrm>
            <a:off x="9396248" y="6578839"/>
            <a:ext cx="2687597" cy="240283"/>
          </a:xfrm>
          <a:prstGeom prst="rect">
            <a:avLst/>
          </a:prstGeom>
        </p:spPr>
      </p:pic>
    </p:spTree>
    <p:extLst>
      <p:ext uri="{BB962C8B-B14F-4D97-AF65-F5344CB8AC3E}">
        <p14:creationId xmlns:p14="http://schemas.microsoft.com/office/powerpoint/2010/main" val="35564371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66144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g6dad9273e7_0_8"/>
          <p:cNvSpPr txBox="1">
            <a:spLocks noGrp="1"/>
          </p:cNvSpPr>
          <p:nvPr>
            <p:ph type="title"/>
          </p:nvPr>
        </p:nvSpPr>
        <p:spPr>
          <a:xfrm>
            <a:off x="415600" y="2867800"/>
            <a:ext cx="11360700" cy="11223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6" name="Google Shape;26;g6dad9273e7_0_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g6dad9273e7_0_16"/>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9" name="Google Shape;29;g6dad9273e7_0_16"/>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0" name="Google Shape;30;g6dad9273e7_0_16"/>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1" name="Google Shape;31;g6dad9273e7_0_1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34"/>
          <p:cNvSpPr txBox="1">
            <a:spLocks noGrp="1"/>
          </p:cNvSpPr>
          <p:nvPr>
            <p:ph type="body" idx="1"/>
          </p:nvPr>
        </p:nvSpPr>
        <p:spPr>
          <a:xfrm>
            <a:off x="297706" y="1353806"/>
            <a:ext cx="11666363" cy="4954647"/>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34" name="Google Shape;34;p34"/>
          <p:cNvSpPr/>
          <p:nvPr/>
        </p:nvSpPr>
        <p:spPr>
          <a:xfrm>
            <a:off x="0" y="6434064"/>
            <a:ext cx="12192000" cy="423936"/>
          </a:xfrm>
          <a:prstGeom prst="rect">
            <a:avLst/>
          </a:prstGeom>
          <a:solidFill>
            <a:schemeClr val="lt2"/>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67"/>
              <a:buFont typeface="Arial"/>
              <a:buNone/>
            </a:pPr>
            <a:r>
              <a:rPr lang="en-US" sz="1867" b="0" i="0" u="none" strike="noStrike" cap="none">
                <a:solidFill>
                  <a:schemeClr val="lt1"/>
                </a:solidFill>
                <a:latin typeface="Arial"/>
                <a:ea typeface="Arial"/>
                <a:cs typeface="Arial"/>
                <a:sym typeface="Arial"/>
              </a:rPr>
              <a:t>Rayid Ghani															@rayidghani				</a:t>
            </a:r>
            <a:endParaRPr sz="1867" b="0" i="0" u="none" strike="noStrike" cap="none">
              <a:solidFill>
                <a:schemeClr val="lt1"/>
              </a:solidFill>
              <a:latin typeface="Arial"/>
              <a:ea typeface="Arial"/>
              <a:cs typeface="Arial"/>
              <a:sym typeface="Arial"/>
            </a:endParaRPr>
          </a:p>
        </p:txBody>
      </p:sp>
      <p:sp>
        <p:nvSpPr>
          <p:cNvPr id="35" name="Google Shape;35;p34"/>
          <p:cNvSpPr/>
          <p:nvPr/>
        </p:nvSpPr>
        <p:spPr>
          <a:xfrm>
            <a:off x="0" y="1"/>
            <a:ext cx="12192000" cy="1206639"/>
          </a:xfrm>
          <a:prstGeom prst="rect">
            <a:avLst/>
          </a:prstGeom>
          <a:solidFill>
            <a:schemeClr val="lt2"/>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p:txBody>
      </p:sp>
      <p:sp>
        <p:nvSpPr>
          <p:cNvPr id="36" name="Google Shape;36;p34"/>
          <p:cNvSpPr txBox="1">
            <a:spLocks noGrp="1"/>
          </p:cNvSpPr>
          <p:nvPr>
            <p:ph type="title"/>
          </p:nvPr>
        </p:nvSpPr>
        <p:spPr>
          <a:xfrm>
            <a:off x="0" y="23412"/>
            <a:ext cx="12192000" cy="11430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solidFill>
                  <a:srgbClr val="F2F2F2"/>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6154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
        <p:nvSpPr>
          <p:cNvPr id="23" name="Google Shape;23;p5"/>
          <p:cNvSpPr txBox="1">
            <a:spLocks noGrp="1"/>
          </p:cNvSpPr>
          <p:nvPr>
            <p:ph type="dt" idx="10"/>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24" name="Google Shape;24;p5"/>
          <p:cNvSpPr txBox="1">
            <a:spLocks noGrp="1"/>
          </p:cNvSpPr>
          <p:nvPr>
            <p:ph type="ftr" idx="11"/>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25" name="Google Shape;25;p5"/>
          <p:cNvSpPr txBox="1">
            <a:spLocks noGrp="1"/>
          </p:cNvSpPr>
          <p:nvPr>
            <p:ph type="sldNum" idx="12"/>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dk1"/>
                </a:solidFill>
                <a:latin typeface="Calibri"/>
                <a:ea typeface="Calibri"/>
                <a:cs typeface="Calibri"/>
                <a:sym typeface="Calibri"/>
              </a:defRPr>
            </a:lvl1pPr>
            <a:lvl2pPr marL="0" marR="0" lvl="1" indent="0" algn="l" rtl="0">
              <a:spcBef>
                <a:spcPts val="0"/>
              </a:spcBef>
              <a:spcAft>
                <a:spcPts val="0"/>
              </a:spcAft>
              <a:buNone/>
              <a:defRPr sz="2400">
                <a:solidFill>
                  <a:schemeClr val="dk1"/>
                </a:solidFill>
                <a:latin typeface="Calibri"/>
                <a:ea typeface="Calibri"/>
                <a:cs typeface="Calibri"/>
                <a:sym typeface="Calibri"/>
              </a:defRPr>
            </a:lvl2pPr>
            <a:lvl3pPr marL="0" marR="0" lvl="2" indent="0" algn="l" rtl="0">
              <a:spcBef>
                <a:spcPts val="0"/>
              </a:spcBef>
              <a:spcAft>
                <a:spcPts val="0"/>
              </a:spcAft>
              <a:buNone/>
              <a:defRPr sz="2400">
                <a:solidFill>
                  <a:schemeClr val="dk1"/>
                </a:solidFill>
                <a:latin typeface="Calibri"/>
                <a:ea typeface="Calibri"/>
                <a:cs typeface="Calibri"/>
                <a:sym typeface="Calibri"/>
              </a:defRPr>
            </a:lvl3pPr>
            <a:lvl4pPr marL="0" marR="0" lvl="3" indent="0" algn="l" rtl="0">
              <a:spcBef>
                <a:spcPts val="0"/>
              </a:spcBef>
              <a:spcAft>
                <a:spcPts val="0"/>
              </a:spcAft>
              <a:buNone/>
              <a:defRPr sz="2400">
                <a:solidFill>
                  <a:schemeClr val="dk1"/>
                </a:solidFill>
                <a:latin typeface="Calibri"/>
                <a:ea typeface="Calibri"/>
                <a:cs typeface="Calibri"/>
                <a:sym typeface="Calibri"/>
              </a:defRPr>
            </a:lvl4pPr>
            <a:lvl5pPr marL="0" marR="0" lvl="4" indent="0" algn="l" rtl="0">
              <a:spcBef>
                <a:spcPts val="0"/>
              </a:spcBef>
              <a:spcAft>
                <a:spcPts val="0"/>
              </a:spcAft>
              <a:buNone/>
              <a:defRPr sz="2400">
                <a:solidFill>
                  <a:schemeClr val="dk1"/>
                </a:solidFill>
                <a:latin typeface="Calibri"/>
                <a:ea typeface="Calibri"/>
                <a:cs typeface="Calibri"/>
                <a:sym typeface="Calibri"/>
              </a:defRPr>
            </a:lvl5pPr>
            <a:lvl6pPr marL="0" marR="0" lvl="5" indent="0" algn="l" rtl="0">
              <a:spcBef>
                <a:spcPts val="0"/>
              </a:spcBef>
              <a:spcAft>
                <a:spcPts val="0"/>
              </a:spcAft>
              <a:buNone/>
              <a:defRPr sz="2400">
                <a:solidFill>
                  <a:schemeClr val="dk1"/>
                </a:solidFill>
                <a:latin typeface="Calibri"/>
                <a:ea typeface="Calibri"/>
                <a:cs typeface="Calibri"/>
                <a:sym typeface="Calibri"/>
              </a:defRPr>
            </a:lvl6pPr>
            <a:lvl7pPr marL="0" marR="0" lvl="6" indent="0" algn="l" rtl="0">
              <a:spcBef>
                <a:spcPts val="0"/>
              </a:spcBef>
              <a:spcAft>
                <a:spcPts val="0"/>
              </a:spcAft>
              <a:buNone/>
              <a:defRPr sz="2400">
                <a:solidFill>
                  <a:schemeClr val="dk1"/>
                </a:solidFill>
                <a:latin typeface="Calibri"/>
                <a:ea typeface="Calibri"/>
                <a:cs typeface="Calibri"/>
                <a:sym typeface="Calibri"/>
              </a:defRPr>
            </a:lvl7pPr>
            <a:lvl8pPr marL="0" marR="0" lvl="7" indent="0" algn="l" rtl="0">
              <a:spcBef>
                <a:spcPts val="0"/>
              </a:spcBef>
              <a:spcAft>
                <a:spcPts val="0"/>
              </a:spcAft>
              <a:buNone/>
              <a:defRPr sz="2400">
                <a:solidFill>
                  <a:schemeClr val="dk1"/>
                </a:solidFill>
                <a:latin typeface="Calibri"/>
                <a:ea typeface="Calibri"/>
                <a:cs typeface="Calibri"/>
                <a:sym typeface="Calibri"/>
              </a:defRPr>
            </a:lvl8pPr>
            <a:lvl9pPr marL="0" marR="0" lvl="8" indent="0" algn="l" rtl="0">
              <a:spcBef>
                <a:spcPts val="0"/>
              </a:spcBef>
              <a:spcAft>
                <a:spcPts val="0"/>
              </a:spcAft>
              <a:buNone/>
              <a:defRPr sz="2400">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19238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85128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341489"/>
            <a:ext cx="8534400" cy="1752600"/>
          </a:xfrm>
        </p:spPr>
        <p:txBody>
          <a:bodyPr/>
          <a:lstStyle>
            <a:lvl1pPr marL="0" indent="0" algn="ctr">
              <a:buNone/>
              <a:defRPr>
                <a:solidFill>
                  <a:schemeClr val="tx1">
                    <a:lumMod val="85000"/>
                    <a:lumOff val="15000"/>
                  </a:schemeClr>
                </a:solidFill>
              </a:defRPr>
            </a:lvl1pPr>
            <a:lvl2pPr marL="342891" indent="0" algn="ctr">
              <a:buNone/>
              <a:defRPr>
                <a:solidFill>
                  <a:schemeClr val="tx1">
                    <a:tint val="75000"/>
                  </a:schemeClr>
                </a:solidFill>
              </a:defRPr>
            </a:lvl2pPr>
            <a:lvl3pPr marL="685783" indent="0" algn="ctr">
              <a:buNone/>
              <a:defRPr>
                <a:solidFill>
                  <a:schemeClr val="tx1">
                    <a:tint val="75000"/>
                  </a:schemeClr>
                </a:solidFill>
              </a:defRPr>
            </a:lvl3pPr>
            <a:lvl4pPr marL="1028674"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9" indent="0" algn="ctr">
              <a:buNone/>
              <a:defRPr>
                <a:solidFill>
                  <a:schemeClr val="tx1">
                    <a:tint val="75000"/>
                  </a:schemeClr>
                </a:solidFill>
              </a:defRPr>
            </a:lvl7pPr>
            <a:lvl8pPr marL="2400240" indent="0" algn="ctr">
              <a:buNone/>
              <a:defRPr>
                <a:solidFill>
                  <a:schemeClr val="tx1">
                    <a:tint val="75000"/>
                  </a:schemeClr>
                </a:solidFill>
              </a:defRPr>
            </a:lvl8pPr>
            <a:lvl9pPr marL="2743131" indent="0" algn="ctr">
              <a:buNone/>
              <a:defRPr>
                <a:solidFill>
                  <a:schemeClr val="tx1">
                    <a:tint val="75000"/>
                  </a:schemeClr>
                </a:solidFill>
              </a:defRPr>
            </a:lvl9pPr>
          </a:lstStyle>
          <a:p>
            <a:r>
              <a:rPr lang="en-US"/>
              <a:t>Click to edit Master subtitle style</a:t>
            </a:r>
            <a:endParaRPr lang="en-US" dirty="0"/>
          </a:p>
        </p:txBody>
      </p:sp>
      <p:pic>
        <p:nvPicPr>
          <p:cNvPr id="6" name="Picture 5">
            <a:extLst>
              <a:ext uri="{FF2B5EF4-FFF2-40B4-BE49-F238E27FC236}">
                <a16:creationId xmlns:a16="http://schemas.microsoft.com/office/drawing/2014/main" id="{47BB7521-98C0-2A40-BD39-5BCEE48B8278}"/>
              </a:ext>
            </a:extLst>
          </p:cNvPr>
          <p:cNvPicPr>
            <a:picLocks noChangeAspect="1"/>
          </p:cNvPicPr>
          <p:nvPr userDrawn="1"/>
        </p:nvPicPr>
        <p:blipFill>
          <a:blip r:embed="rId2"/>
          <a:stretch>
            <a:fillRect/>
          </a:stretch>
        </p:blipFill>
        <p:spPr>
          <a:xfrm>
            <a:off x="2951495" y="4355259"/>
            <a:ext cx="6299749" cy="563223"/>
          </a:xfrm>
          <a:prstGeom prst="rect">
            <a:avLst/>
          </a:prstGeom>
        </p:spPr>
      </p:pic>
      <p:pic>
        <p:nvPicPr>
          <p:cNvPr id="12" name="Picture 11">
            <a:extLst>
              <a:ext uri="{FF2B5EF4-FFF2-40B4-BE49-F238E27FC236}">
                <a16:creationId xmlns:a16="http://schemas.microsoft.com/office/drawing/2014/main" id="{FFA34301-7F36-2C46-AC22-AFFAC4BFF8DA}"/>
              </a:ext>
            </a:extLst>
          </p:cNvPr>
          <p:cNvPicPr>
            <a:picLocks noChangeAspect="1"/>
          </p:cNvPicPr>
          <p:nvPr userDrawn="1"/>
        </p:nvPicPr>
        <p:blipFill>
          <a:blip r:embed="rId3"/>
          <a:stretch>
            <a:fillRect/>
          </a:stretch>
        </p:blipFill>
        <p:spPr>
          <a:xfrm>
            <a:off x="3866445" y="5094089"/>
            <a:ext cx="1161689" cy="1080008"/>
          </a:xfrm>
          <a:prstGeom prst="rect">
            <a:avLst/>
          </a:prstGeom>
        </p:spPr>
      </p:pic>
      <p:pic>
        <p:nvPicPr>
          <p:cNvPr id="4" name="Picture 3">
            <a:extLst>
              <a:ext uri="{FF2B5EF4-FFF2-40B4-BE49-F238E27FC236}">
                <a16:creationId xmlns:a16="http://schemas.microsoft.com/office/drawing/2014/main" id="{5D6D9F56-A257-F14E-A0A1-58B3F5FDAB7E}"/>
              </a:ext>
            </a:extLst>
          </p:cNvPr>
          <p:cNvPicPr>
            <a:picLocks noChangeAspect="1"/>
          </p:cNvPicPr>
          <p:nvPr userDrawn="1"/>
        </p:nvPicPr>
        <p:blipFill rotWithShape="1">
          <a:blip r:embed="rId4"/>
          <a:srcRect t="32840" b="-1"/>
          <a:stretch/>
        </p:blipFill>
        <p:spPr>
          <a:xfrm>
            <a:off x="5919078" y="5266579"/>
            <a:ext cx="3237089" cy="731909"/>
          </a:xfrm>
          <a:prstGeom prst="rect">
            <a:avLst/>
          </a:prstGeom>
        </p:spPr>
      </p:pic>
    </p:spTree>
    <p:extLst>
      <p:ext uri="{BB962C8B-B14F-4D97-AF65-F5344CB8AC3E}">
        <p14:creationId xmlns:p14="http://schemas.microsoft.com/office/powerpoint/2010/main" val="314123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97706" y="1353807"/>
            <a:ext cx="11666363" cy="49546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1"/>
            <a:ext cx="12192000" cy="1069676"/>
          </a:xfrm>
          <a:solidFill>
            <a:srgbClr val="800000"/>
          </a:solidFill>
          <a:effectLst/>
        </p:spPr>
        <p:txBody>
          <a:bodyPr/>
          <a:lstStyle>
            <a:lvl1pPr>
              <a:defRPr>
                <a:solidFill>
                  <a:schemeClr val="bg1">
                    <a:lumMod val="9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133316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g6dad9273e7_0_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 name="Google Shape;11;g6dad9273e7_0_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12" name="Google Shape;12;g6dad9273e7_0_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9"/>
            <a:ext cx="109728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DA521D5A-4AF5-A545-A4B2-D7E04BFEBC34}"/>
              </a:ext>
            </a:extLst>
          </p:cNvPr>
          <p:cNvSpPr/>
          <p:nvPr userDrawn="1"/>
        </p:nvSpPr>
        <p:spPr>
          <a:xfrm>
            <a:off x="0" y="6450222"/>
            <a:ext cx="12192000" cy="407777"/>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a:extLst>
              <a:ext uri="{FF2B5EF4-FFF2-40B4-BE49-F238E27FC236}">
                <a16:creationId xmlns:a16="http://schemas.microsoft.com/office/drawing/2014/main" id="{09B158FC-C48E-1C49-B517-49F0EF74BDE8}"/>
              </a:ext>
            </a:extLst>
          </p:cNvPr>
          <p:cNvSpPr txBox="1"/>
          <p:nvPr userDrawn="1"/>
        </p:nvSpPr>
        <p:spPr>
          <a:xfrm>
            <a:off x="210586" y="6459621"/>
            <a:ext cx="2779905" cy="338554"/>
          </a:xfrm>
          <a:prstGeom prst="rect">
            <a:avLst/>
          </a:prstGeom>
          <a:noFill/>
        </p:spPr>
        <p:txBody>
          <a:bodyPr wrap="square" rtlCol="0">
            <a:spAutoFit/>
          </a:bodyPr>
          <a:lstStyle/>
          <a:p>
            <a:r>
              <a:rPr lang="en-US" sz="1600" b="0" dirty="0" err="1">
                <a:solidFill>
                  <a:schemeClr val="bg1"/>
                </a:solidFill>
                <a:latin typeface="Arial"/>
                <a:cs typeface="Arial"/>
              </a:rPr>
              <a:t>Rayid</a:t>
            </a:r>
            <a:r>
              <a:rPr lang="en-US" sz="1600" b="0" dirty="0">
                <a:solidFill>
                  <a:schemeClr val="bg1"/>
                </a:solidFill>
                <a:latin typeface="Arial"/>
                <a:cs typeface="Arial"/>
              </a:rPr>
              <a:t> Ghani  |  @</a:t>
            </a:r>
            <a:r>
              <a:rPr lang="en-US" sz="1600" b="0" dirty="0" err="1">
                <a:solidFill>
                  <a:schemeClr val="bg1"/>
                </a:solidFill>
                <a:latin typeface="Arial"/>
                <a:cs typeface="Arial"/>
              </a:rPr>
              <a:t>rayidghani</a:t>
            </a:r>
            <a:endParaRPr lang="en-US" sz="1600" b="0" dirty="0">
              <a:solidFill>
                <a:schemeClr val="bg1"/>
              </a:solidFill>
            </a:endParaRPr>
          </a:p>
        </p:txBody>
      </p:sp>
      <p:pic>
        <p:nvPicPr>
          <p:cNvPr id="5" name="Picture 4">
            <a:extLst>
              <a:ext uri="{FF2B5EF4-FFF2-40B4-BE49-F238E27FC236}">
                <a16:creationId xmlns:a16="http://schemas.microsoft.com/office/drawing/2014/main" id="{A61550D4-8156-FE47-8EAC-5551DAAF66EC}"/>
              </a:ext>
            </a:extLst>
          </p:cNvPr>
          <p:cNvPicPr>
            <a:picLocks noChangeAspect="1"/>
          </p:cNvPicPr>
          <p:nvPr userDrawn="1"/>
        </p:nvPicPr>
        <p:blipFill>
          <a:blip r:embed="rId8"/>
          <a:stretch>
            <a:fillRect/>
          </a:stretch>
        </p:blipFill>
        <p:spPr>
          <a:xfrm>
            <a:off x="8632177" y="6510528"/>
            <a:ext cx="3451668" cy="308593"/>
          </a:xfrm>
          <a:prstGeom prst="rect">
            <a:avLst/>
          </a:prstGeom>
        </p:spPr>
      </p:pic>
    </p:spTree>
    <p:extLst>
      <p:ext uri="{BB962C8B-B14F-4D97-AF65-F5344CB8AC3E}">
        <p14:creationId xmlns:p14="http://schemas.microsoft.com/office/powerpoint/2010/main" val="336792093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Lst>
  <p:txStyles>
    <p:titleStyle>
      <a:lvl1pPr algn="ctr" defTabSz="342891" rtl="0" eaLnBrk="1" fontAlgn="base" hangingPunct="1">
        <a:spcBef>
          <a:spcPct val="0"/>
        </a:spcBef>
        <a:spcAft>
          <a:spcPct val="0"/>
        </a:spcAft>
        <a:defRPr sz="3300" kern="1200">
          <a:solidFill>
            <a:schemeClr val="tx1"/>
          </a:solidFill>
          <a:latin typeface="+mj-lt"/>
          <a:ea typeface="ＭＳ Ｐゴシック" charset="0"/>
          <a:cs typeface="ＭＳ Ｐゴシック" charset="0"/>
        </a:defRPr>
      </a:lvl1pPr>
      <a:lvl2pPr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2pPr>
      <a:lvl3pPr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3pPr>
      <a:lvl4pPr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4pPr>
      <a:lvl5pPr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5pPr>
      <a:lvl6pPr marL="342891"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83"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74"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566"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p:titleStyle>
    <p:bodyStyle>
      <a:lvl1pPr marL="257168" indent="-257168" algn="l" defTabSz="342891"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ＭＳ Ｐゴシック" charset="0"/>
        </a:defRPr>
      </a:lvl1pPr>
      <a:lvl2pPr marL="557199" indent="-214308" algn="l" defTabSz="342891" rtl="0" eaLnBrk="1" fontAlgn="base" hangingPunct="1">
        <a:spcBef>
          <a:spcPct val="20000"/>
        </a:spcBef>
        <a:spcAft>
          <a:spcPct val="0"/>
        </a:spcAft>
        <a:buFont typeface="Arial" charset="0"/>
        <a:buChar char="–"/>
        <a:defRPr sz="2100" kern="1200">
          <a:solidFill>
            <a:schemeClr val="tx1"/>
          </a:solidFill>
          <a:latin typeface="+mn-lt"/>
          <a:ea typeface="ＭＳ Ｐゴシック" charset="0"/>
          <a:cs typeface="+mn-cs"/>
        </a:defRPr>
      </a:lvl2pPr>
      <a:lvl3pPr marL="857229" indent="-171446" algn="l" defTabSz="342891" rtl="0" eaLnBrk="1" fontAlgn="base" hangingPunct="1">
        <a:spcBef>
          <a:spcPct val="20000"/>
        </a:spcBef>
        <a:spcAft>
          <a:spcPct val="0"/>
        </a:spcAft>
        <a:buFont typeface="Arial" charset="0"/>
        <a:buChar char="•"/>
        <a:defRPr sz="1800" kern="1200">
          <a:solidFill>
            <a:schemeClr val="tx1"/>
          </a:solidFill>
          <a:latin typeface="+mn-lt"/>
          <a:ea typeface="ＭＳ Ｐゴシック" charset="0"/>
          <a:cs typeface="+mn-cs"/>
        </a:defRPr>
      </a:lvl3pPr>
      <a:lvl4pPr marL="1200121" indent="-171446" algn="l" defTabSz="342891" rtl="0" eaLnBrk="1" fontAlgn="base" hangingPunct="1">
        <a:spcBef>
          <a:spcPct val="20000"/>
        </a:spcBef>
        <a:spcAft>
          <a:spcPct val="0"/>
        </a:spcAft>
        <a:buFont typeface="Arial" charset="0"/>
        <a:buChar char="–"/>
        <a:defRPr sz="1500" kern="1200">
          <a:solidFill>
            <a:schemeClr val="tx1"/>
          </a:solidFill>
          <a:latin typeface="+mn-lt"/>
          <a:ea typeface="ＭＳ Ｐゴシック" charset="0"/>
          <a:cs typeface="+mn-cs"/>
        </a:defRPr>
      </a:lvl4pPr>
      <a:lvl5pPr marL="1543012" indent="-171446" algn="l" defTabSz="342891" rtl="0" eaLnBrk="1" fontAlgn="base" hangingPunct="1">
        <a:spcBef>
          <a:spcPct val="20000"/>
        </a:spcBef>
        <a:spcAft>
          <a:spcPct val="0"/>
        </a:spcAft>
        <a:buFont typeface="Arial" charset="0"/>
        <a:buChar char="»"/>
        <a:defRPr sz="1500" kern="1200">
          <a:solidFill>
            <a:schemeClr val="tx1"/>
          </a:solidFill>
          <a:latin typeface="+mn-lt"/>
          <a:ea typeface="ＭＳ Ｐゴシック" charset="0"/>
          <a:cs typeface="+mn-cs"/>
        </a:defRPr>
      </a:lvl5pPr>
      <a:lvl6pPr marL="1885904" indent="-171446" algn="l" defTabSz="342891"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1"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1" rtl="0" eaLnBrk="1" latinLnBrk="0" hangingPunct="1">
        <a:spcBef>
          <a:spcPct val="20000"/>
        </a:spcBef>
        <a:buFont typeface="Arial"/>
        <a:buChar char="•"/>
        <a:defRPr sz="1500" kern="1200">
          <a:solidFill>
            <a:schemeClr val="tx1"/>
          </a:solidFill>
          <a:latin typeface="+mn-lt"/>
          <a:ea typeface="+mn-ea"/>
          <a:cs typeface="+mn-cs"/>
        </a:defRPr>
      </a:lvl8pPr>
      <a:lvl9pPr marL="2914578" indent="-171446" algn="l" defTabSz="34289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1" rtl="0" eaLnBrk="1" latinLnBrk="0" hangingPunct="1">
        <a:defRPr sz="1351" kern="1200">
          <a:solidFill>
            <a:schemeClr val="tx1"/>
          </a:solidFill>
          <a:latin typeface="+mn-lt"/>
          <a:ea typeface="+mn-ea"/>
          <a:cs typeface="+mn-cs"/>
        </a:defRPr>
      </a:lvl1pPr>
      <a:lvl2pPr marL="342891" algn="l" defTabSz="342891" rtl="0" eaLnBrk="1" latinLnBrk="0" hangingPunct="1">
        <a:defRPr sz="1351" kern="1200">
          <a:solidFill>
            <a:schemeClr val="tx1"/>
          </a:solidFill>
          <a:latin typeface="+mn-lt"/>
          <a:ea typeface="+mn-ea"/>
          <a:cs typeface="+mn-cs"/>
        </a:defRPr>
      </a:lvl2pPr>
      <a:lvl3pPr marL="685783" algn="l" defTabSz="342891" rtl="0" eaLnBrk="1" latinLnBrk="0" hangingPunct="1">
        <a:defRPr sz="1351" kern="1200">
          <a:solidFill>
            <a:schemeClr val="tx1"/>
          </a:solidFill>
          <a:latin typeface="+mn-lt"/>
          <a:ea typeface="+mn-ea"/>
          <a:cs typeface="+mn-cs"/>
        </a:defRPr>
      </a:lvl3pPr>
      <a:lvl4pPr marL="1028674" algn="l" defTabSz="342891" rtl="0" eaLnBrk="1" latinLnBrk="0" hangingPunct="1">
        <a:defRPr sz="1351" kern="1200">
          <a:solidFill>
            <a:schemeClr val="tx1"/>
          </a:solidFill>
          <a:latin typeface="+mn-lt"/>
          <a:ea typeface="+mn-ea"/>
          <a:cs typeface="+mn-cs"/>
        </a:defRPr>
      </a:lvl4pPr>
      <a:lvl5pPr marL="1371566" algn="l" defTabSz="342891" rtl="0" eaLnBrk="1" latinLnBrk="0" hangingPunct="1">
        <a:defRPr sz="1351" kern="1200">
          <a:solidFill>
            <a:schemeClr val="tx1"/>
          </a:solidFill>
          <a:latin typeface="+mn-lt"/>
          <a:ea typeface="+mn-ea"/>
          <a:cs typeface="+mn-cs"/>
        </a:defRPr>
      </a:lvl5pPr>
      <a:lvl6pPr marL="1714457" algn="l" defTabSz="342891" rtl="0" eaLnBrk="1" latinLnBrk="0" hangingPunct="1">
        <a:defRPr sz="1351" kern="1200">
          <a:solidFill>
            <a:schemeClr val="tx1"/>
          </a:solidFill>
          <a:latin typeface="+mn-lt"/>
          <a:ea typeface="+mn-ea"/>
          <a:cs typeface="+mn-cs"/>
        </a:defRPr>
      </a:lvl6pPr>
      <a:lvl7pPr marL="2057349" algn="l" defTabSz="342891" rtl="0" eaLnBrk="1" latinLnBrk="0" hangingPunct="1">
        <a:defRPr sz="1351" kern="1200">
          <a:solidFill>
            <a:schemeClr val="tx1"/>
          </a:solidFill>
          <a:latin typeface="+mn-lt"/>
          <a:ea typeface="+mn-ea"/>
          <a:cs typeface="+mn-cs"/>
        </a:defRPr>
      </a:lvl7pPr>
      <a:lvl8pPr marL="2400240" algn="l" defTabSz="342891" rtl="0" eaLnBrk="1" latinLnBrk="0" hangingPunct="1">
        <a:defRPr sz="1351" kern="1200">
          <a:solidFill>
            <a:schemeClr val="tx1"/>
          </a:solidFill>
          <a:latin typeface="+mn-lt"/>
          <a:ea typeface="+mn-ea"/>
          <a:cs typeface="+mn-cs"/>
        </a:defRPr>
      </a:lvl8pPr>
      <a:lvl9pPr marL="2743131" algn="l" defTabSz="342891"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canvas.cmu.edu/courses/31334/assignments/515887" TargetMode="External"/><Relationship Id="rId2" Type="http://schemas.openxmlformats.org/officeDocument/2006/relationships/hyperlink" Target="https://canvas.cmu.edu/courses/25318/assignments/427022"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3" Type="http://schemas.openxmlformats.org/officeDocument/2006/relationships/hyperlink" Target="http://www.datasciencepublicpolicy.org/aequitas/"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www.oreilly.com/library/view/ethics-and-data/9781492043898/" TargetMode="External"/><Relationship Id="rId2" Type="http://schemas.openxmlformats.org/officeDocument/2006/relationships/hyperlink" Target="https://www.amazon.com/Policy-Paradox-Political-Decision-Making/dp/0393912728/ref=pd_cp_14_1?pd_rd_w=SRTGj&amp;pf_rd_p=ef4dc990-a9ca-4945-ae0b-f8d549198ed6&amp;pf_rd_r=W0T97NHAS7JXB1XVQ6VQ&amp;pd_rd_r=f36b1e9b-7032-11e9-8500-7b430b359b4b&amp;pd_rd_wg=2vNeR&amp;pd_rd_i=0393912728&amp;psc=1&amp;refRID=W0T97NHAS7JXB1XVQ6VQ" TargetMode="External"/><Relationship Id="rId1" Type="http://schemas.openxmlformats.org/officeDocument/2006/relationships/slideLayout" Target="../slideLayouts/slideLayout2.xml"/><Relationship Id="rId6" Type="http://schemas.openxmlformats.org/officeDocument/2006/relationships/hyperlink" Target="https://www.fatml.org/" TargetMode="External"/><Relationship Id="rId5" Type="http://schemas.openxmlformats.org/officeDocument/2006/relationships/hyperlink" Target="https://metrolabnetwork.org/wp-content/uploads/2017/09/Ethical-Guidelines-for-Applying-Predictive-Tools-within-Human-Services_Sept-2017.pdf" TargetMode="External"/><Relationship Id="rId4" Type="http://schemas.openxmlformats.org/officeDocument/2006/relationships/hyperlink" Target="http://solon.barocas.org/?page_id=701"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www.datasciencepublicpolicy.org/projects/aequitas/" TargetMode="External"/><Relationship Id="rId2" Type="http://schemas.openxmlformats.org/officeDocument/2006/relationships/hyperlink" Target="https://dssg.github.io/fairness_tutorial/" TargetMode="External"/><Relationship Id="rId1" Type="http://schemas.openxmlformats.org/officeDocument/2006/relationships/slideLayout" Target="../slideLayouts/slideLayout2.xml"/><Relationship Id="rId5" Type="http://schemas.openxmlformats.org/officeDocument/2006/relationships/hyperlink" Target="https://textbook.coleridgeinitiative.org/chap-bias.html" TargetMode="External"/><Relationship Id="rId4" Type="http://schemas.openxmlformats.org/officeDocument/2006/relationships/hyperlink" Target="https://github.com/dssg/aequita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1"/>
          <p:cNvSpPr txBox="1"/>
          <p:nvPr/>
        </p:nvSpPr>
        <p:spPr>
          <a:xfrm>
            <a:off x="0" y="1014225"/>
            <a:ext cx="12192000" cy="2354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dirty="0">
                <a:solidFill>
                  <a:srgbClr val="000000"/>
                </a:solidFill>
                <a:latin typeface="Arial"/>
                <a:ea typeface="Arial"/>
                <a:cs typeface="Arial"/>
                <a:sym typeface="Arial"/>
              </a:rPr>
              <a:t>Ethics, Bias, and Fairness Part II</a:t>
            </a:r>
            <a:endParaRPr sz="4400" b="0" i="0" u="none" strike="noStrike" cap="none" dirty="0">
              <a:solidFill>
                <a:srgbClr val="000000"/>
              </a:solidFill>
              <a:latin typeface="Arial"/>
              <a:ea typeface="Arial"/>
              <a:cs typeface="Arial"/>
              <a:sym typeface="Arial"/>
            </a:endParaRPr>
          </a:p>
        </p:txBody>
      </p:sp>
      <p:sp>
        <p:nvSpPr>
          <p:cNvPr id="42" name="Google Shape;42;p1"/>
          <p:cNvSpPr txBox="1"/>
          <p:nvPr/>
        </p:nvSpPr>
        <p:spPr>
          <a:xfrm>
            <a:off x="0" y="3429513"/>
            <a:ext cx="12192000" cy="1300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dirty="0">
                <a:solidFill>
                  <a:srgbClr val="595959"/>
                </a:solidFill>
                <a:latin typeface="Arial"/>
                <a:ea typeface="Arial"/>
                <a:cs typeface="Arial"/>
                <a:sym typeface="Arial"/>
              </a:rPr>
              <a:t>Rayid Ghani</a:t>
            </a:r>
            <a:endParaRPr sz="2800" b="0" i="0" u="none" strike="noStrike" cap="none" dirty="0">
              <a:solidFill>
                <a:srgbClr val="595959"/>
              </a:solidFill>
              <a:latin typeface="Arial"/>
              <a:ea typeface="Arial"/>
              <a:cs typeface="Arial"/>
              <a:sym typeface="Arial"/>
            </a:endParaRPr>
          </a:p>
        </p:txBody>
      </p:sp>
      <p:pic>
        <p:nvPicPr>
          <p:cNvPr id="43" name="Google Shape;43;p1"/>
          <p:cNvPicPr preferRelativeResize="0"/>
          <p:nvPr/>
        </p:nvPicPr>
        <p:blipFill rotWithShape="1">
          <a:blip r:embed="rId3">
            <a:alphaModFix/>
          </a:blip>
          <a:srcRect/>
          <a:stretch/>
        </p:blipFill>
        <p:spPr>
          <a:xfrm>
            <a:off x="3499638" y="4968362"/>
            <a:ext cx="5192713" cy="18134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ML Fairness Workflow</a:t>
            </a:r>
          </a:p>
        </p:txBody>
      </p:sp>
      <p:pic>
        <p:nvPicPr>
          <p:cNvPr id="2" name="Picture 2">
            <a:extLst>
              <a:ext uri="{FF2B5EF4-FFF2-40B4-BE49-F238E27FC236}">
                <a16:creationId xmlns:a16="http://schemas.microsoft.com/office/drawing/2014/main" id="{D5CD6B6D-3942-8B47-AFCC-30F7DAA5E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93875"/>
            <a:ext cx="12192000" cy="326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903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How can we reduce bias in ML models?</a:t>
            </a:r>
            <a:endParaRPr lang="en-US" sz="3733" dirty="0"/>
          </a:p>
        </p:txBody>
      </p:sp>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fontAlgn="base"/>
            <a:r>
              <a:rPr lang="en-US" dirty="0"/>
              <a:t>Fix the world</a:t>
            </a:r>
            <a:br>
              <a:rPr lang="en-US" dirty="0"/>
            </a:br>
            <a:endParaRPr lang="en-US" sz="2000" dirty="0"/>
          </a:p>
          <a:p>
            <a:pPr fontAlgn="base"/>
            <a:r>
              <a:rPr lang="en-US" dirty="0"/>
              <a:t>Pre-Processing: Fix the input data</a:t>
            </a:r>
            <a:endParaRPr lang="en-US" sz="2000" dirty="0"/>
          </a:p>
          <a:p>
            <a:pPr lvl="1" fontAlgn="base">
              <a:spcBef>
                <a:spcPts val="0"/>
              </a:spcBef>
            </a:pPr>
            <a:r>
              <a:rPr lang="en-US" dirty="0"/>
              <a:t>Remove sensitive attributes (and correlated ones)</a:t>
            </a:r>
          </a:p>
          <a:p>
            <a:pPr lvl="1" fontAlgn="base">
              <a:spcBef>
                <a:spcPts val="0"/>
              </a:spcBef>
            </a:pPr>
            <a:r>
              <a:rPr lang="en-US" dirty="0"/>
              <a:t>Resample and/or reweight protected groups</a:t>
            </a:r>
            <a:br>
              <a:rPr lang="en-US" dirty="0"/>
            </a:br>
            <a:endParaRPr lang="en-US" sz="2000" dirty="0"/>
          </a:p>
          <a:p>
            <a:pPr fontAlgn="base"/>
            <a:r>
              <a:rPr lang="en-US" dirty="0"/>
              <a:t>In-Processing: Optimize for fairness in model training</a:t>
            </a:r>
            <a:br>
              <a:rPr lang="en-US" dirty="0"/>
            </a:br>
            <a:endParaRPr lang="en-US" sz="2000" dirty="0"/>
          </a:p>
          <a:p>
            <a:pPr fontAlgn="base"/>
            <a:r>
              <a:rPr lang="en-US" dirty="0"/>
              <a:t>Post-Processing</a:t>
            </a:r>
          </a:p>
          <a:p>
            <a:pPr lvl="1" fontAlgn="base">
              <a:spcBef>
                <a:spcPts val="0"/>
              </a:spcBef>
            </a:pPr>
            <a:r>
              <a:rPr lang="en-US" dirty="0"/>
              <a:t>Choose fair models during model selection</a:t>
            </a:r>
          </a:p>
          <a:p>
            <a:pPr lvl="1" fontAlgn="base">
              <a:spcBef>
                <a:spcPts val="0"/>
              </a:spcBef>
            </a:pPr>
            <a:r>
              <a:rPr lang="en-US" dirty="0"/>
              <a:t>Post-hoc adjustments to ‘de-</a:t>
            </a:r>
            <a:r>
              <a:rPr lang="en-US" dirty="0" err="1"/>
              <a:t>bias’</a:t>
            </a:r>
            <a:r>
              <a:rPr lang="en-US" dirty="0"/>
              <a:t> model scores</a:t>
            </a:r>
            <a:endParaRPr lang="en-US" sz="1600" dirty="0"/>
          </a:p>
        </p:txBody>
      </p:sp>
    </p:spTree>
    <p:extLst>
      <p:ext uri="{BB962C8B-B14F-4D97-AF65-F5344CB8AC3E}">
        <p14:creationId xmlns:p14="http://schemas.microsoft.com/office/powerpoint/2010/main" val="143524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How can we reduce bias in ML models?</a:t>
            </a:r>
            <a:endParaRPr lang="en-US" sz="3733" dirty="0"/>
          </a:p>
        </p:txBody>
      </p:sp>
      <p:pic>
        <p:nvPicPr>
          <p:cNvPr id="3076" name="Picture 4">
            <a:extLst>
              <a:ext uri="{FF2B5EF4-FFF2-40B4-BE49-F238E27FC236}">
                <a16:creationId xmlns:a16="http://schemas.microsoft.com/office/drawing/2014/main" id="{F672BB76-6F32-384E-A25D-895C6C3D9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006" y="1044178"/>
            <a:ext cx="8281988" cy="57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853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122971" cy="830997"/>
          </a:xfrm>
          <a:prstGeom prst="rect">
            <a:avLst/>
          </a:prstGeom>
          <a:noFill/>
        </p:spPr>
        <p:txBody>
          <a:bodyPr wrap="none" rtlCol="0">
            <a:spAutoFit/>
          </a:bodyPr>
          <a:lstStyle/>
          <a:p>
            <a:r>
              <a:rPr lang="en-US" sz="2400" dirty="0"/>
              <a:t>Each point is a different</a:t>
            </a:r>
          </a:p>
          <a:p>
            <a:r>
              <a:rPr lang="en-US" sz="2400" dirty="0"/>
              <a:t>model specification</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02785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380541" cy="1938992"/>
          </a:xfrm>
          <a:prstGeom prst="rect">
            <a:avLst/>
          </a:prstGeom>
          <a:noFill/>
        </p:spPr>
        <p:txBody>
          <a:bodyPr wrap="none" rtlCol="0">
            <a:spAutoFit/>
          </a:bodyPr>
          <a:lstStyle/>
          <a:p>
            <a:r>
              <a:rPr lang="en-US" sz="2400" dirty="0"/>
              <a:t>Each point is a different</a:t>
            </a:r>
          </a:p>
          <a:p>
            <a:r>
              <a:rPr lang="en-US" sz="2400" dirty="0"/>
              <a:t>model specification</a:t>
            </a:r>
          </a:p>
          <a:p>
            <a:endParaRPr lang="en-US" sz="2400" dirty="0"/>
          </a:p>
          <a:p>
            <a:r>
              <a:rPr lang="en-US" sz="2400" dirty="0"/>
              <a:t>Points further to the right</a:t>
            </a:r>
          </a:p>
          <a:p>
            <a:r>
              <a:rPr lang="en-US" sz="2400" dirty="0"/>
              <a:t>are </a:t>
            </a:r>
            <a:r>
              <a:rPr lang="en-US" sz="2400" dirty="0">
                <a:solidFill>
                  <a:srgbClr val="800002"/>
                </a:solidFill>
              </a:rPr>
              <a:t>more accurate</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2480506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380541" cy="3046988"/>
          </a:xfrm>
          <a:prstGeom prst="rect">
            <a:avLst/>
          </a:prstGeom>
          <a:noFill/>
        </p:spPr>
        <p:txBody>
          <a:bodyPr wrap="none" rtlCol="0">
            <a:spAutoFit/>
          </a:bodyPr>
          <a:lstStyle/>
          <a:p>
            <a:r>
              <a:rPr lang="en-US" sz="2400" dirty="0"/>
              <a:t>Each point is a different</a:t>
            </a:r>
          </a:p>
          <a:p>
            <a:r>
              <a:rPr lang="en-US" sz="2400" dirty="0"/>
              <a:t>model specification</a:t>
            </a:r>
          </a:p>
          <a:p>
            <a:endParaRPr lang="en-US" sz="2400" dirty="0"/>
          </a:p>
          <a:p>
            <a:r>
              <a:rPr lang="en-US" sz="2400" dirty="0"/>
              <a:t>Points further to the right</a:t>
            </a:r>
          </a:p>
          <a:p>
            <a:r>
              <a:rPr lang="en-US" sz="2400" dirty="0"/>
              <a:t>are </a:t>
            </a:r>
            <a:r>
              <a:rPr lang="en-US" sz="2400" dirty="0">
                <a:solidFill>
                  <a:srgbClr val="800002"/>
                </a:solidFill>
              </a:rPr>
              <a:t>more accurate</a:t>
            </a:r>
          </a:p>
          <a:p>
            <a:endParaRPr lang="en-US" sz="2400" dirty="0"/>
          </a:p>
          <a:p>
            <a:r>
              <a:rPr lang="en-US" sz="2400" dirty="0"/>
              <a:t>Points closer to 1 on the</a:t>
            </a:r>
          </a:p>
          <a:p>
            <a:r>
              <a:rPr lang="en-US" sz="2400" dirty="0"/>
              <a:t>y-axis are </a:t>
            </a:r>
            <a:r>
              <a:rPr lang="en-US" sz="2400" dirty="0">
                <a:solidFill>
                  <a:srgbClr val="0070C0"/>
                </a:solidFill>
              </a:rPr>
              <a:t>more fair</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583433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a:off x="7766463" y="3645725"/>
            <a:ext cx="1009402" cy="50412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3396480"/>
            <a:ext cx="3192412" cy="830997"/>
          </a:xfrm>
          <a:prstGeom prst="rect">
            <a:avLst/>
          </a:prstGeom>
          <a:noFill/>
        </p:spPr>
        <p:txBody>
          <a:bodyPr wrap="none" rtlCol="0">
            <a:spAutoFit/>
          </a:bodyPr>
          <a:lstStyle/>
          <a:p>
            <a:r>
              <a:rPr lang="en-US" sz="2400" dirty="0"/>
              <a:t>“Best” model just based</a:t>
            </a:r>
          </a:p>
          <a:p>
            <a:r>
              <a:rPr lang="en-US" sz="2400" dirty="0"/>
              <a:t>on top k precision</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676502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flipV="1">
            <a:off x="7471461" y="4874821"/>
            <a:ext cx="1304404" cy="15621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4800198"/>
            <a:ext cx="2069093" cy="461665"/>
          </a:xfrm>
          <a:prstGeom prst="rect">
            <a:avLst/>
          </a:prstGeom>
          <a:noFill/>
        </p:spPr>
        <p:txBody>
          <a:bodyPr wrap="none" rtlCol="0">
            <a:spAutoFit/>
          </a:bodyPr>
          <a:lstStyle/>
          <a:p>
            <a:r>
              <a:rPr lang="en-US" sz="2400" dirty="0"/>
              <a:t>Pareto Frontier</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
        <p:nvSpPr>
          <p:cNvPr id="2" name="Freeform 1">
            <a:extLst>
              <a:ext uri="{FF2B5EF4-FFF2-40B4-BE49-F238E27FC236}">
                <a16:creationId xmlns:a16="http://schemas.microsoft.com/office/drawing/2014/main" id="{D6E6490D-DD46-654E-ABEF-3E047D2AFE79}"/>
              </a:ext>
            </a:extLst>
          </p:cNvPr>
          <p:cNvSpPr/>
          <p:nvPr/>
        </p:nvSpPr>
        <p:spPr>
          <a:xfrm>
            <a:off x="4013860" y="4203865"/>
            <a:ext cx="3740727" cy="1341912"/>
          </a:xfrm>
          <a:custGeom>
            <a:avLst/>
            <a:gdLst>
              <a:gd name="connsiteX0" fmla="*/ 3740727 w 3740727"/>
              <a:gd name="connsiteY0" fmla="*/ 0 h 1341912"/>
              <a:gd name="connsiteX1" fmla="*/ 3705101 w 3740727"/>
              <a:gd name="connsiteY1" fmla="*/ 154379 h 1341912"/>
              <a:gd name="connsiteX2" fmla="*/ 3681350 w 3740727"/>
              <a:gd name="connsiteY2" fmla="*/ 190005 h 1341912"/>
              <a:gd name="connsiteX3" fmla="*/ 3669475 w 3740727"/>
              <a:gd name="connsiteY3" fmla="*/ 225631 h 1341912"/>
              <a:gd name="connsiteX4" fmla="*/ 3657600 w 3740727"/>
              <a:gd name="connsiteY4" fmla="*/ 320634 h 1341912"/>
              <a:gd name="connsiteX5" fmla="*/ 3633849 w 3740727"/>
              <a:gd name="connsiteY5" fmla="*/ 356260 h 1341912"/>
              <a:gd name="connsiteX6" fmla="*/ 3610098 w 3740727"/>
              <a:gd name="connsiteY6" fmla="*/ 427512 h 1341912"/>
              <a:gd name="connsiteX7" fmla="*/ 3598223 w 3740727"/>
              <a:gd name="connsiteY7" fmla="*/ 463138 h 1341912"/>
              <a:gd name="connsiteX8" fmla="*/ 3562597 w 3740727"/>
              <a:gd name="connsiteY8" fmla="*/ 486888 h 1341912"/>
              <a:gd name="connsiteX9" fmla="*/ 3538846 w 3740727"/>
              <a:gd name="connsiteY9" fmla="*/ 522514 h 1341912"/>
              <a:gd name="connsiteX10" fmla="*/ 3503221 w 3740727"/>
              <a:gd name="connsiteY10" fmla="*/ 546265 h 1341912"/>
              <a:gd name="connsiteX11" fmla="*/ 3491345 w 3740727"/>
              <a:gd name="connsiteY11" fmla="*/ 581891 h 1341912"/>
              <a:gd name="connsiteX12" fmla="*/ 3443844 w 3740727"/>
              <a:gd name="connsiteY12" fmla="*/ 653143 h 1341912"/>
              <a:gd name="connsiteX13" fmla="*/ 3420093 w 3740727"/>
              <a:gd name="connsiteY13" fmla="*/ 688769 h 1341912"/>
              <a:gd name="connsiteX14" fmla="*/ 3384467 w 3740727"/>
              <a:gd name="connsiteY14" fmla="*/ 712519 h 1341912"/>
              <a:gd name="connsiteX15" fmla="*/ 3348841 w 3740727"/>
              <a:gd name="connsiteY15" fmla="*/ 748145 h 1341912"/>
              <a:gd name="connsiteX16" fmla="*/ 3277589 w 3740727"/>
              <a:gd name="connsiteY16" fmla="*/ 795647 h 1341912"/>
              <a:gd name="connsiteX17" fmla="*/ 3218213 w 3740727"/>
              <a:gd name="connsiteY17" fmla="*/ 855023 h 1341912"/>
              <a:gd name="connsiteX18" fmla="*/ 3182587 w 3740727"/>
              <a:gd name="connsiteY18" fmla="*/ 890649 h 1341912"/>
              <a:gd name="connsiteX19" fmla="*/ 3087584 w 3740727"/>
              <a:gd name="connsiteY19" fmla="*/ 914400 h 1341912"/>
              <a:gd name="connsiteX20" fmla="*/ 3004457 w 3740727"/>
              <a:gd name="connsiteY20" fmla="*/ 938151 h 1341912"/>
              <a:gd name="connsiteX21" fmla="*/ 2945080 w 3740727"/>
              <a:gd name="connsiteY21" fmla="*/ 950026 h 1341912"/>
              <a:gd name="connsiteX22" fmla="*/ 2850078 w 3740727"/>
              <a:gd name="connsiteY22" fmla="*/ 973777 h 1341912"/>
              <a:gd name="connsiteX23" fmla="*/ 2743200 w 3740727"/>
              <a:gd name="connsiteY23" fmla="*/ 1009403 h 1341912"/>
              <a:gd name="connsiteX24" fmla="*/ 2671948 w 3740727"/>
              <a:gd name="connsiteY24" fmla="*/ 1033153 h 1341912"/>
              <a:gd name="connsiteX25" fmla="*/ 2636322 w 3740727"/>
              <a:gd name="connsiteY25" fmla="*/ 1045029 h 1341912"/>
              <a:gd name="connsiteX26" fmla="*/ 2565070 w 3740727"/>
              <a:gd name="connsiteY26" fmla="*/ 1056904 h 1341912"/>
              <a:gd name="connsiteX27" fmla="*/ 2470067 w 3740727"/>
              <a:gd name="connsiteY27" fmla="*/ 1080654 h 1341912"/>
              <a:gd name="connsiteX28" fmla="*/ 2149434 w 3740727"/>
              <a:gd name="connsiteY28" fmla="*/ 1104405 h 1341912"/>
              <a:gd name="connsiteX29" fmla="*/ 1781298 w 3740727"/>
              <a:gd name="connsiteY29" fmla="*/ 1128156 h 1341912"/>
              <a:gd name="connsiteX30" fmla="*/ 1698171 w 3740727"/>
              <a:gd name="connsiteY30" fmla="*/ 1140031 h 1341912"/>
              <a:gd name="connsiteX31" fmla="*/ 1555667 w 3740727"/>
              <a:gd name="connsiteY31" fmla="*/ 1151906 h 1341912"/>
              <a:gd name="connsiteX32" fmla="*/ 1068779 w 3740727"/>
              <a:gd name="connsiteY32" fmla="*/ 1151906 h 1341912"/>
              <a:gd name="connsiteX33" fmla="*/ 997527 w 3740727"/>
              <a:gd name="connsiteY33" fmla="*/ 1175657 h 1341912"/>
              <a:gd name="connsiteX34" fmla="*/ 926275 w 3740727"/>
              <a:gd name="connsiteY34" fmla="*/ 1187532 h 1341912"/>
              <a:gd name="connsiteX35" fmla="*/ 593766 w 3740727"/>
              <a:gd name="connsiteY35" fmla="*/ 1211283 h 1341912"/>
              <a:gd name="connsiteX36" fmla="*/ 534389 w 3740727"/>
              <a:gd name="connsiteY36" fmla="*/ 1223158 h 1341912"/>
              <a:gd name="connsiteX37" fmla="*/ 463137 w 3740727"/>
              <a:gd name="connsiteY37" fmla="*/ 1235034 h 1341912"/>
              <a:gd name="connsiteX38" fmla="*/ 415636 w 3740727"/>
              <a:gd name="connsiteY38" fmla="*/ 1246909 h 1341912"/>
              <a:gd name="connsiteX39" fmla="*/ 332509 w 3740727"/>
              <a:gd name="connsiteY39" fmla="*/ 1270660 h 1341912"/>
              <a:gd name="connsiteX40" fmla="*/ 261257 w 3740727"/>
              <a:gd name="connsiteY40" fmla="*/ 1282535 h 1341912"/>
              <a:gd name="connsiteX41" fmla="*/ 225631 w 3740727"/>
              <a:gd name="connsiteY41" fmla="*/ 1294410 h 1341912"/>
              <a:gd name="connsiteX42" fmla="*/ 130628 w 3740727"/>
              <a:gd name="connsiteY42" fmla="*/ 1318161 h 1341912"/>
              <a:gd name="connsiteX43" fmla="*/ 83127 w 3740727"/>
              <a:gd name="connsiteY43" fmla="*/ 1330036 h 1341912"/>
              <a:gd name="connsiteX44" fmla="*/ 35626 w 3740727"/>
              <a:gd name="connsiteY44" fmla="*/ 1341912 h 1341912"/>
              <a:gd name="connsiteX45" fmla="*/ 0 w 3740727"/>
              <a:gd name="connsiteY45" fmla="*/ 1341912 h 134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40727" h="1341912">
                <a:moveTo>
                  <a:pt x="3740727" y="0"/>
                </a:moveTo>
                <a:cubicBezTo>
                  <a:pt x="3735252" y="38325"/>
                  <a:pt x="3728812" y="118813"/>
                  <a:pt x="3705101" y="154379"/>
                </a:cubicBezTo>
                <a:lnTo>
                  <a:pt x="3681350" y="190005"/>
                </a:lnTo>
                <a:cubicBezTo>
                  <a:pt x="3677392" y="201880"/>
                  <a:pt x="3671714" y="213315"/>
                  <a:pt x="3669475" y="225631"/>
                </a:cubicBezTo>
                <a:cubicBezTo>
                  <a:pt x="3663766" y="257030"/>
                  <a:pt x="3665997" y="289844"/>
                  <a:pt x="3657600" y="320634"/>
                </a:cubicBezTo>
                <a:cubicBezTo>
                  <a:pt x="3653845" y="334404"/>
                  <a:pt x="3641766" y="344385"/>
                  <a:pt x="3633849" y="356260"/>
                </a:cubicBezTo>
                <a:lnTo>
                  <a:pt x="3610098" y="427512"/>
                </a:lnTo>
                <a:cubicBezTo>
                  <a:pt x="3606140" y="439387"/>
                  <a:pt x="3608638" y="456195"/>
                  <a:pt x="3598223" y="463138"/>
                </a:cubicBezTo>
                <a:lnTo>
                  <a:pt x="3562597" y="486888"/>
                </a:lnTo>
                <a:cubicBezTo>
                  <a:pt x="3554680" y="498763"/>
                  <a:pt x="3548938" y="512422"/>
                  <a:pt x="3538846" y="522514"/>
                </a:cubicBezTo>
                <a:cubicBezTo>
                  <a:pt x="3528754" y="532606"/>
                  <a:pt x="3512137" y="535120"/>
                  <a:pt x="3503221" y="546265"/>
                </a:cubicBezTo>
                <a:cubicBezTo>
                  <a:pt x="3495401" y="556040"/>
                  <a:pt x="3497424" y="570949"/>
                  <a:pt x="3491345" y="581891"/>
                </a:cubicBezTo>
                <a:cubicBezTo>
                  <a:pt x="3477482" y="606844"/>
                  <a:pt x="3459678" y="629392"/>
                  <a:pt x="3443844" y="653143"/>
                </a:cubicBezTo>
                <a:cubicBezTo>
                  <a:pt x="3435927" y="665018"/>
                  <a:pt x="3431968" y="680852"/>
                  <a:pt x="3420093" y="688769"/>
                </a:cubicBezTo>
                <a:cubicBezTo>
                  <a:pt x="3408218" y="696686"/>
                  <a:pt x="3395431" y="703382"/>
                  <a:pt x="3384467" y="712519"/>
                </a:cubicBezTo>
                <a:cubicBezTo>
                  <a:pt x="3371565" y="723270"/>
                  <a:pt x="3362098" y="737834"/>
                  <a:pt x="3348841" y="748145"/>
                </a:cubicBezTo>
                <a:cubicBezTo>
                  <a:pt x="3326309" y="765670"/>
                  <a:pt x="3277589" y="795647"/>
                  <a:pt x="3277589" y="795647"/>
                </a:cubicBezTo>
                <a:cubicBezTo>
                  <a:pt x="3234047" y="860961"/>
                  <a:pt x="3277589" y="805543"/>
                  <a:pt x="3218213" y="855023"/>
                </a:cubicBezTo>
                <a:cubicBezTo>
                  <a:pt x="3205311" y="865774"/>
                  <a:pt x="3197876" y="883699"/>
                  <a:pt x="3182587" y="890649"/>
                </a:cubicBezTo>
                <a:cubicBezTo>
                  <a:pt x="3152871" y="904157"/>
                  <a:pt x="3118551" y="904078"/>
                  <a:pt x="3087584" y="914400"/>
                </a:cubicBezTo>
                <a:cubicBezTo>
                  <a:pt x="3047917" y="927622"/>
                  <a:pt x="3049182" y="928212"/>
                  <a:pt x="3004457" y="938151"/>
                </a:cubicBezTo>
                <a:cubicBezTo>
                  <a:pt x="2984753" y="942530"/>
                  <a:pt x="2964747" y="945487"/>
                  <a:pt x="2945080" y="950026"/>
                </a:cubicBezTo>
                <a:cubicBezTo>
                  <a:pt x="2913274" y="957366"/>
                  <a:pt x="2881045" y="963455"/>
                  <a:pt x="2850078" y="973777"/>
                </a:cubicBezTo>
                <a:lnTo>
                  <a:pt x="2743200" y="1009403"/>
                </a:lnTo>
                <a:lnTo>
                  <a:pt x="2671948" y="1033153"/>
                </a:lnTo>
                <a:cubicBezTo>
                  <a:pt x="2660073" y="1037112"/>
                  <a:pt x="2648669" y="1042971"/>
                  <a:pt x="2636322" y="1045029"/>
                </a:cubicBezTo>
                <a:cubicBezTo>
                  <a:pt x="2612571" y="1048987"/>
                  <a:pt x="2588614" y="1051859"/>
                  <a:pt x="2565070" y="1056904"/>
                </a:cubicBezTo>
                <a:cubicBezTo>
                  <a:pt x="2533152" y="1063743"/>
                  <a:pt x="2502547" y="1077406"/>
                  <a:pt x="2470067" y="1080654"/>
                </a:cubicBezTo>
                <a:cubicBezTo>
                  <a:pt x="2284239" y="1099238"/>
                  <a:pt x="2391027" y="1090194"/>
                  <a:pt x="2149434" y="1104405"/>
                </a:cubicBezTo>
                <a:cubicBezTo>
                  <a:pt x="1921542" y="1132891"/>
                  <a:pt x="2207567" y="1099738"/>
                  <a:pt x="1781298" y="1128156"/>
                </a:cubicBezTo>
                <a:cubicBezTo>
                  <a:pt x="1753370" y="1130018"/>
                  <a:pt x="1726008" y="1137101"/>
                  <a:pt x="1698171" y="1140031"/>
                </a:cubicBezTo>
                <a:cubicBezTo>
                  <a:pt x="1650767" y="1145021"/>
                  <a:pt x="1603168" y="1147948"/>
                  <a:pt x="1555667" y="1151906"/>
                </a:cubicBezTo>
                <a:cubicBezTo>
                  <a:pt x="1355226" y="1141357"/>
                  <a:pt x="1275350" y="1129773"/>
                  <a:pt x="1068779" y="1151906"/>
                </a:cubicBezTo>
                <a:cubicBezTo>
                  <a:pt x="1043886" y="1154573"/>
                  <a:pt x="1022222" y="1171541"/>
                  <a:pt x="997527" y="1175657"/>
                </a:cubicBezTo>
                <a:cubicBezTo>
                  <a:pt x="973776" y="1179615"/>
                  <a:pt x="950221" y="1185011"/>
                  <a:pt x="926275" y="1187532"/>
                </a:cubicBezTo>
                <a:cubicBezTo>
                  <a:pt x="869454" y="1193513"/>
                  <a:pt x="642497" y="1208034"/>
                  <a:pt x="593766" y="1211283"/>
                </a:cubicBezTo>
                <a:lnTo>
                  <a:pt x="534389" y="1223158"/>
                </a:lnTo>
                <a:cubicBezTo>
                  <a:pt x="510699" y="1227465"/>
                  <a:pt x="486748" y="1230312"/>
                  <a:pt x="463137" y="1235034"/>
                </a:cubicBezTo>
                <a:cubicBezTo>
                  <a:pt x="447133" y="1238235"/>
                  <a:pt x="431329" y="1242425"/>
                  <a:pt x="415636" y="1246909"/>
                </a:cubicBezTo>
                <a:cubicBezTo>
                  <a:pt x="362825" y="1261997"/>
                  <a:pt x="394372" y="1258287"/>
                  <a:pt x="332509" y="1270660"/>
                </a:cubicBezTo>
                <a:cubicBezTo>
                  <a:pt x="308898" y="1275382"/>
                  <a:pt x="284762" y="1277312"/>
                  <a:pt x="261257" y="1282535"/>
                </a:cubicBezTo>
                <a:cubicBezTo>
                  <a:pt x="249037" y="1285250"/>
                  <a:pt x="237708" y="1291116"/>
                  <a:pt x="225631" y="1294410"/>
                </a:cubicBezTo>
                <a:cubicBezTo>
                  <a:pt x="194139" y="1302999"/>
                  <a:pt x="162296" y="1310244"/>
                  <a:pt x="130628" y="1318161"/>
                </a:cubicBezTo>
                <a:lnTo>
                  <a:pt x="83127" y="1330036"/>
                </a:lnTo>
                <a:cubicBezTo>
                  <a:pt x="67293" y="1333995"/>
                  <a:pt x="51947" y="1341912"/>
                  <a:pt x="35626" y="1341912"/>
                </a:cubicBezTo>
                <a:lnTo>
                  <a:pt x="0" y="1341912"/>
                </a:lnTo>
              </a:path>
            </a:pathLst>
          </a:custGeom>
          <a:noFill/>
          <a:ln w="38100">
            <a:solidFill>
              <a:srgbClr val="80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3572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a:off x="7718961" y="4203865"/>
            <a:ext cx="1056904" cy="10094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3920107"/>
            <a:ext cx="3304815" cy="1938992"/>
          </a:xfrm>
          <a:prstGeom prst="rect">
            <a:avLst/>
          </a:prstGeom>
          <a:noFill/>
        </p:spPr>
        <p:txBody>
          <a:bodyPr wrap="none" rtlCol="0">
            <a:spAutoFit/>
          </a:bodyPr>
          <a:lstStyle/>
          <a:p>
            <a:r>
              <a:rPr lang="en-US" sz="2400" dirty="0"/>
              <a:t>Our hope:</a:t>
            </a:r>
          </a:p>
          <a:p>
            <a:r>
              <a:rPr lang="en-US" sz="2400" dirty="0"/>
              <a:t>Fairness-improving</a:t>
            </a:r>
          </a:p>
          <a:p>
            <a:r>
              <a:rPr lang="en-US" sz="2400" dirty="0"/>
              <a:t>methods can expand this</a:t>
            </a:r>
          </a:p>
          <a:p>
            <a:r>
              <a:rPr lang="en-US" sz="2400" dirty="0"/>
              <a:t>frontier by adding new</a:t>
            </a:r>
          </a:p>
          <a:p>
            <a:r>
              <a:rPr lang="en-US" sz="2400" dirty="0"/>
              <a:t>points</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
        <p:nvSpPr>
          <p:cNvPr id="2" name="Freeform 1">
            <a:extLst>
              <a:ext uri="{FF2B5EF4-FFF2-40B4-BE49-F238E27FC236}">
                <a16:creationId xmlns:a16="http://schemas.microsoft.com/office/drawing/2014/main" id="{D6E6490D-DD46-654E-ABEF-3E047D2AFE79}"/>
              </a:ext>
            </a:extLst>
          </p:cNvPr>
          <p:cNvSpPr/>
          <p:nvPr/>
        </p:nvSpPr>
        <p:spPr>
          <a:xfrm>
            <a:off x="4013860" y="4203865"/>
            <a:ext cx="3740727" cy="1341912"/>
          </a:xfrm>
          <a:custGeom>
            <a:avLst/>
            <a:gdLst>
              <a:gd name="connsiteX0" fmla="*/ 3740727 w 3740727"/>
              <a:gd name="connsiteY0" fmla="*/ 0 h 1341912"/>
              <a:gd name="connsiteX1" fmla="*/ 3705101 w 3740727"/>
              <a:gd name="connsiteY1" fmla="*/ 154379 h 1341912"/>
              <a:gd name="connsiteX2" fmla="*/ 3681350 w 3740727"/>
              <a:gd name="connsiteY2" fmla="*/ 190005 h 1341912"/>
              <a:gd name="connsiteX3" fmla="*/ 3669475 w 3740727"/>
              <a:gd name="connsiteY3" fmla="*/ 225631 h 1341912"/>
              <a:gd name="connsiteX4" fmla="*/ 3657600 w 3740727"/>
              <a:gd name="connsiteY4" fmla="*/ 320634 h 1341912"/>
              <a:gd name="connsiteX5" fmla="*/ 3633849 w 3740727"/>
              <a:gd name="connsiteY5" fmla="*/ 356260 h 1341912"/>
              <a:gd name="connsiteX6" fmla="*/ 3610098 w 3740727"/>
              <a:gd name="connsiteY6" fmla="*/ 427512 h 1341912"/>
              <a:gd name="connsiteX7" fmla="*/ 3598223 w 3740727"/>
              <a:gd name="connsiteY7" fmla="*/ 463138 h 1341912"/>
              <a:gd name="connsiteX8" fmla="*/ 3562597 w 3740727"/>
              <a:gd name="connsiteY8" fmla="*/ 486888 h 1341912"/>
              <a:gd name="connsiteX9" fmla="*/ 3538846 w 3740727"/>
              <a:gd name="connsiteY9" fmla="*/ 522514 h 1341912"/>
              <a:gd name="connsiteX10" fmla="*/ 3503221 w 3740727"/>
              <a:gd name="connsiteY10" fmla="*/ 546265 h 1341912"/>
              <a:gd name="connsiteX11" fmla="*/ 3491345 w 3740727"/>
              <a:gd name="connsiteY11" fmla="*/ 581891 h 1341912"/>
              <a:gd name="connsiteX12" fmla="*/ 3443844 w 3740727"/>
              <a:gd name="connsiteY12" fmla="*/ 653143 h 1341912"/>
              <a:gd name="connsiteX13" fmla="*/ 3420093 w 3740727"/>
              <a:gd name="connsiteY13" fmla="*/ 688769 h 1341912"/>
              <a:gd name="connsiteX14" fmla="*/ 3384467 w 3740727"/>
              <a:gd name="connsiteY14" fmla="*/ 712519 h 1341912"/>
              <a:gd name="connsiteX15" fmla="*/ 3348841 w 3740727"/>
              <a:gd name="connsiteY15" fmla="*/ 748145 h 1341912"/>
              <a:gd name="connsiteX16" fmla="*/ 3277589 w 3740727"/>
              <a:gd name="connsiteY16" fmla="*/ 795647 h 1341912"/>
              <a:gd name="connsiteX17" fmla="*/ 3218213 w 3740727"/>
              <a:gd name="connsiteY17" fmla="*/ 855023 h 1341912"/>
              <a:gd name="connsiteX18" fmla="*/ 3182587 w 3740727"/>
              <a:gd name="connsiteY18" fmla="*/ 890649 h 1341912"/>
              <a:gd name="connsiteX19" fmla="*/ 3087584 w 3740727"/>
              <a:gd name="connsiteY19" fmla="*/ 914400 h 1341912"/>
              <a:gd name="connsiteX20" fmla="*/ 3004457 w 3740727"/>
              <a:gd name="connsiteY20" fmla="*/ 938151 h 1341912"/>
              <a:gd name="connsiteX21" fmla="*/ 2945080 w 3740727"/>
              <a:gd name="connsiteY21" fmla="*/ 950026 h 1341912"/>
              <a:gd name="connsiteX22" fmla="*/ 2850078 w 3740727"/>
              <a:gd name="connsiteY22" fmla="*/ 973777 h 1341912"/>
              <a:gd name="connsiteX23" fmla="*/ 2743200 w 3740727"/>
              <a:gd name="connsiteY23" fmla="*/ 1009403 h 1341912"/>
              <a:gd name="connsiteX24" fmla="*/ 2671948 w 3740727"/>
              <a:gd name="connsiteY24" fmla="*/ 1033153 h 1341912"/>
              <a:gd name="connsiteX25" fmla="*/ 2636322 w 3740727"/>
              <a:gd name="connsiteY25" fmla="*/ 1045029 h 1341912"/>
              <a:gd name="connsiteX26" fmla="*/ 2565070 w 3740727"/>
              <a:gd name="connsiteY26" fmla="*/ 1056904 h 1341912"/>
              <a:gd name="connsiteX27" fmla="*/ 2470067 w 3740727"/>
              <a:gd name="connsiteY27" fmla="*/ 1080654 h 1341912"/>
              <a:gd name="connsiteX28" fmla="*/ 2149434 w 3740727"/>
              <a:gd name="connsiteY28" fmla="*/ 1104405 h 1341912"/>
              <a:gd name="connsiteX29" fmla="*/ 1781298 w 3740727"/>
              <a:gd name="connsiteY29" fmla="*/ 1128156 h 1341912"/>
              <a:gd name="connsiteX30" fmla="*/ 1698171 w 3740727"/>
              <a:gd name="connsiteY30" fmla="*/ 1140031 h 1341912"/>
              <a:gd name="connsiteX31" fmla="*/ 1555667 w 3740727"/>
              <a:gd name="connsiteY31" fmla="*/ 1151906 h 1341912"/>
              <a:gd name="connsiteX32" fmla="*/ 1068779 w 3740727"/>
              <a:gd name="connsiteY32" fmla="*/ 1151906 h 1341912"/>
              <a:gd name="connsiteX33" fmla="*/ 997527 w 3740727"/>
              <a:gd name="connsiteY33" fmla="*/ 1175657 h 1341912"/>
              <a:gd name="connsiteX34" fmla="*/ 926275 w 3740727"/>
              <a:gd name="connsiteY34" fmla="*/ 1187532 h 1341912"/>
              <a:gd name="connsiteX35" fmla="*/ 593766 w 3740727"/>
              <a:gd name="connsiteY35" fmla="*/ 1211283 h 1341912"/>
              <a:gd name="connsiteX36" fmla="*/ 534389 w 3740727"/>
              <a:gd name="connsiteY36" fmla="*/ 1223158 h 1341912"/>
              <a:gd name="connsiteX37" fmla="*/ 463137 w 3740727"/>
              <a:gd name="connsiteY37" fmla="*/ 1235034 h 1341912"/>
              <a:gd name="connsiteX38" fmla="*/ 415636 w 3740727"/>
              <a:gd name="connsiteY38" fmla="*/ 1246909 h 1341912"/>
              <a:gd name="connsiteX39" fmla="*/ 332509 w 3740727"/>
              <a:gd name="connsiteY39" fmla="*/ 1270660 h 1341912"/>
              <a:gd name="connsiteX40" fmla="*/ 261257 w 3740727"/>
              <a:gd name="connsiteY40" fmla="*/ 1282535 h 1341912"/>
              <a:gd name="connsiteX41" fmla="*/ 225631 w 3740727"/>
              <a:gd name="connsiteY41" fmla="*/ 1294410 h 1341912"/>
              <a:gd name="connsiteX42" fmla="*/ 130628 w 3740727"/>
              <a:gd name="connsiteY42" fmla="*/ 1318161 h 1341912"/>
              <a:gd name="connsiteX43" fmla="*/ 83127 w 3740727"/>
              <a:gd name="connsiteY43" fmla="*/ 1330036 h 1341912"/>
              <a:gd name="connsiteX44" fmla="*/ 35626 w 3740727"/>
              <a:gd name="connsiteY44" fmla="*/ 1341912 h 1341912"/>
              <a:gd name="connsiteX45" fmla="*/ 0 w 3740727"/>
              <a:gd name="connsiteY45" fmla="*/ 1341912 h 134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40727" h="1341912">
                <a:moveTo>
                  <a:pt x="3740727" y="0"/>
                </a:moveTo>
                <a:cubicBezTo>
                  <a:pt x="3735252" y="38325"/>
                  <a:pt x="3728812" y="118813"/>
                  <a:pt x="3705101" y="154379"/>
                </a:cubicBezTo>
                <a:lnTo>
                  <a:pt x="3681350" y="190005"/>
                </a:lnTo>
                <a:cubicBezTo>
                  <a:pt x="3677392" y="201880"/>
                  <a:pt x="3671714" y="213315"/>
                  <a:pt x="3669475" y="225631"/>
                </a:cubicBezTo>
                <a:cubicBezTo>
                  <a:pt x="3663766" y="257030"/>
                  <a:pt x="3665997" y="289844"/>
                  <a:pt x="3657600" y="320634"/>
                </a:cubicBezTo>
                <a:cubicBezTo>
                  <a:pt x="3653845" y="334404"/>
                  <a:pt x="3641766" y="344385"/>
                  <a:pt x="3633849" y="356260"/>
                </a:cubicBezTo>
                <a:lnTo>
                  <a:pt x="3610098" y="427512"/>
                </a:lnTo>
                <a:cubicBezTo>
                  <a:pt x="3606140" y="439387"/>
                  <a:pt x="3608638" y="456195"/>
                  <a:pt x="3598223" y="463138"/>
                </a:cubicBezTo>
                <a:lnTo>
                  <a:pt x="3562597" y="486888"/>
                </a:lnTo>
                <a:cubicBezTo>
                  <a:pt x="3554680" y="498763"/>
                  <a:pt x="3548938" y="512422"/>
                  <a:pt x="3538846" y="522514"/>
                </a:cubicBezTo>
                <a:cubicBezTo>
                  <a:pt x="3528754" y="532606"/>
                  <a:pt x="3512137" y="535120"/>
                  <a:pt x="3503221" y="546265"/>
                </a:cubicBezTo>
                <a:cubicBezTo>
                  <a:pt x="3495401" y="556040"/>
                  <a:pt x="3497424" y="570949"/>
                  <a:pt x="3491345" y="581891"/>
                </a:cubicBezTo>
                <a:cubicBezTo>
                  <a:pt x="3477482" y="606844"/>
                  <a:pt x="3459678" y="629392"/>
                  <a:pt x="3443844" y="653143"/>
                </a:cubicBezTo>
                <a:cubicBezTo>
                  <a:pt x="3435927" y="665018"/>
                  <a:pt x="3431968" y="680852"/>
                  <a:pt x="3420093" y="688769"/>
                </a:cubicBezTo>
                <a:cubicBezTo>
                  <a:pt x="3408218" y="696686"/>
                  <a:pt x="3395431" y="703382"/>
                  <a:pt x="3384467" y="712519"/>
                </a:cubicBezTo>
                <a:cubicBezTo>
                  <a:pt x="3371565" y="723270"/>
                  <a:pt x="3362098" y="737834"/>
                  <a:pt x="3348841" y="748145"/>
                </a:cubicBezTo>
                <a:cubicBezTo>
                  <a:pt x="3326309" y="765670"/>
                  <a:pt x="3277589" y="795647"/>
                  <a:pt x="3277589" y="795647"/>
                </a:cubicBezTo>
                <a:cubicBezTo>
                  <a:pt x="3234047" y="860961"/>
                  <a:pt x="3277589" y="805543"/>
                  <a:pt x="3218213" y="855023"/>
                </a:cubicBezTo>
                <a:cubicBezTo>
                  <a:pt x="3205311" y="865774"/>
                  <a:pt x="3197876" y="883699"/>
                  <a:pt x="3182587" y="890649"/>
                </a:cubicBezTo>
                <a:cubicBezTo>
                  <a:pt x="3152871" y="904157"/>
                  <a:pt x="3118551" y="904078"/>
                  <a:pt x="3087584" y="914400"/>
                </a:cubicBezTo>
                <a:cubicBezTo>
                  <a:pt x="3047917" y="927622"/>
                  <a:pt x="3049182" y="928212"/>
                  <a:pt x="3004457" y="938151"/>
                </a:cubicBezTo>
                <a:cubicBezTo>
                  <a:pt x="2984753" y="942530"/>
                  <a:pt x="2964747" y="945487"/>
                  <a:pt x="2945080" y="950026"/>
                </a:cubicBezTo>
                <a:cubicBezTo>
                  <a:pt x="2913274" y="957366"/>
                  <a:pt x="2881045" y="963455"/>
                  <a:pt x="2850078" y="973777"/>
                </a:cubicBezTo>
                <a:lnTo>
                  <a:pt x="2743200" y="1009403"/>
                </a:lnTo>
                <a:lnTo>
                  <a:pt x="2671948" y="1033153"/>
                </a:lnTo>
                <a:cubicBezTo>
                  <a:pt x="2660073" y="1037112"/>
                  <a:pt x="2648669" y="1042971"/>
                  <a:pt x="2636322" y="1045029"/>
                </a:cubicBezTo>
                <a:cubicBezTo>
                  <a:pt x="2612571" y="1048987"/>
                  <a:pt x="2588614" y="1051859"/>
                  <a:pt x="2565070" y="1056904"/>
                </a:cubicBezTo>
                <a:cubicBezTo>
                  <a:pt x="2533152" y="1063743"/>
                  <a:pt x="2502547" y="1077406"/>
                  <a:pt x="2470067" y="1080654"/>
                </a:cubicBezTo>
                <a:cubicBezTo>
                  <a:pt x="2284239" y="1099238"/>
                  <a:pt x="2391027" y="1090194"/>
                  <a:pt x="2149434" y="1104405"/>
                </a:cubicBezTo>
                <a:cubicBezTo>
                  <a:pt x="1921542" y="1132891"/>
                  <a:pt x="2207567" y="1099738"/>
                  <a:pt x="1781298" y="1128156"/>
                </a:cubicBezTo>
                <a:cubicBezTo>
                  <a:pt x="1753370" y="1130018"/>
                  <a:pt x="1726008" y="1137101"/>
                  <a:pt x="1698171" y="1140031"/>
                </a:cubicBezTo>
                <a:cubicBezTo>
                  <a:pt x="1650767" y="1145021"/>
                  <a:pt x="1603168" y="1147948"/>
                  <a:pt x="1555667" y="1151906"/>
                </a:cubicBezTo>
                <a:cubicBezTo>
                  <a:pt x="1355226" y="1141357"/>
                  <a:pt x="1275350" y="1129773"/>
                  <a:pt x="1068779" y="1151906"/>
                </a:cubicBezTo>
                <a:cubicBezTo>
                  <a:pt x="1043886" y="1154573"/>
                  <a:pt x="1022222" y="1171541"/>
                  <a:pt x="997527" y="1175657"/>
                </a:cubicBezTo>
                <a:cubicBezTo>
                  <a:pt x="973776" y="1179615"/>
                  <a:pt x="950221" y="1185011"/>
                  <a:pt x="926275" y="1187532"/>
                </a:cubicBezTo>
                <a:cubicBezTo>
                  <a:pt x="869454" y="1193513"/>
                  <a:pt x="642497" y="1208034"/>
                  <a:pt x="593766" y="1211283"/>
                </a:cubicBezTo>
                <a:lnTo>
                  <a:pt x="534389" y="1223158"/>
                </a:lnTo>
                <a:cubicBezTo>
                  <a:pt x="510699" y="1227465"/>
                  <a:pt x="486748" y="1230312"/>
                  <a:pt x="463137" y="1235034"/>
                </a:cubicBezTo>
                <a:cubicBezTo>
                  <a:pt x="447133" y="1238235"/>
                  <a:pt x="431329" y="1242425"/>
                  <a:pt x="415636" y="1246909"/>
                </a:cubicBezTo>
                <a:cubicBezTo>
                  <a:pt x="362825" y="1261997"/>
                  <a:pt x="394372" y="1258287"/>
                  <a:pt x="332509" y="1270660"/>
                </a:cubicBezTo>
                <a:cubicBezTo>
                  <a:pt x="308898" y="1275382"/>
                  <a:pt x="284762" y="1277312"/>
                  <a:pt x="261257" y="1282535"/>
                </a:cubicBezTo>
                <a:cubicBezTo>
                  <a:pt x="249037" y="1285250"/>
                  <a:pt x="237708" y="1291116"/>
                  <a:pt x="225631" y="1294410"/>
                </a:cubicBezTo>
                <a:cubicBezTo>
                  <a:pt x="194139" y="1302999"/>
                  <a:pt x="162296" y="1310244"/>
                  <a:pt x="130628" y="1318161"/>
                </a:cubicBezTo>
                <a:lnTo>
                  <a:pt x="83127" y="1330036"/>
                </a:lnTo>
                <a:cubicBezTo>
                  <a:pt x="67293" y="1333995"/>
                  <a:pt x="51947" y="1341912"/>
                  <a:pt x="35626" y="1341912"/>
                </a:cubicBezTo>
                <a:lnTo>
                  <a:pt x="0" y="1341912"/>
                </a:lnTo>
              </a:path>
            </a:pathLst>
          </a:custGeom>
          <a:noFill/>
          <a:ln w="38100">
            <a:solidFill>
              <a:srgbClr val="80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64D64D4-9D4E-0341-890E-56860177543E}"/>
              </a:ext>
            </a:extLst>
          </p:cNvPr>
          <p:cNvSpPr/>
          <p:nvPr/>
        </p:nvSpPr>
        <p:spPr>
          <a:xfrm>
            <a:off x="7635834" y="5213269"/>
            <a:ext cx="83127" cy="831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252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a:xfrm>
            <a:off x="84221" y="86563"/>
            <a:ext cx="12007515" cy="763500"/>
          </a:xfrm>
        </p:spPr>
        <p:txBody>
          <a:bodyPr/>
          <a:lstStyle/>
          <a:p>
            <a:r>
              <a:rPr lang="en-US" dirty="0"/>
              <a:t>Calculating Fairness Metrics for Your Models: </a:t>
            </a:r>
            <a:r>
              <a:rPr lang="en-US" dirty="0" err="1"/>
              <a:t>aequitas</a:t>
            </a:r>
            <a:endParaRPr lang="en-US" dirty="0"/>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r>
              <a:rPr lang="en-US" dirty="0"/>
              <a:t>Triage can calculate various fairness metrics and disparities automatically for you using the </a:t>
            </a:r>
            <a:r>
              <a:rPr lang="en-US" dirty="0" err="1">
                <a:solidFill>
                  <a:srgbClr val="941100"/>
                </a:solidFill>
                <a:latin typeface="Courier New" panose="02070309020205020404" pitchFamily="49" charset="0"/>
                <a:cs typeface="Courier New" panose="02070309020205020404" pitchFamily="49" charset="0"/>
              </a:rPr>
              <a:t>aequitas</a:t>
            </a:r>
            <a:r>
              <a:rPr lang="en-US" dirty="0"/>
              <a:t> bias audit tool</a:t>
            </a:r>
            <a:br>
              <a:rPr lang="en-US" dirty="0"/>
            </a:br>
            <a:endParaRPr lang="en-US" dirty="0"/>
          </a:p>
          <a:p>
            <a:r>
              <a:rPr lang="en-US" dirty="0"/>
              <a:t>Specify a </a:t>
            </a:r>
            <a:r>
              <a:rPr lang="en-US" dirty="0" err="1">
                <a:solidFill>
                  <a:srgbClr val="941100"/>
                </a:solidFill>
                <a:latin typeface="Courier New" panose="02070309020205020404" pitchFamily="49" charset="0"/>
                <a:cs typeface="Courier New" panose="02070309020205020404" pitchFamily="49" charset="0"/>
              </a:rPr>
              <a:t>bias_audit_config</a:t>
            </a:r>
            <a:r>
              <a:rPr lang="en-US" dirty="0"/>
              <a:t> in your triage config</a:t>
            </a:r>
            <a:br>
              <a:rPr lang="en-US" dirty="0"/>
            </a:br>
            <a:endParaRPr lang="en-US" dirty="0"/>
          </a:p>
          <a:p>
            <a:r>
              <a:rPr lang="en-US" dirty="0"/>
              <a:t>Re-run your models using </a:t>
            </a:r>
            <a:r>
              <a:rPr lang="en-US" dirty="0">
                <a:solidFill>
                  <a:srgbClr val="941100"/>
                </a:solidFill>
                <a:latin typeface="Courier New" panose="02070309020205020404" pitchFamily="49" charset="0"/>
                <a:cs typeface="Courier New" panose="02070309020205020404" pitchFamily="49" charset="0"/>
              </a:rPr>
              <a:t>replace=False</a:t>
            </a:r>
            <a:br>
              <a:rPr lang="en-US" dirty="0"/>
            </a:br>
            <a:endParaRPr lang="en-US" dirty="0"/>
          </a:p>
          <a:p>
            <a:r>
              <a:rPr lang="en-US" dirty="0"/>
              <a:t>Results can be found in </a:t>
            </a:r>
            <a:r>
              <a:rPr lang="en-US" dirty="0" err="1">
                <a:solidFill>
                  <a:srgbClr val="941100"/>
                </a:solidFill>
                <a:latin typeface="Courier New" panose="02070309020205020404" pitchFamily="49" charset="0"/>
                <a:cs typeface="Courier New" panose="02070309020205020404" pitchFamily="49" charset="0"/>
              </a:rPr>
              <a:t>test_results.aequitas</a:t>
            </a:r>
            <a:endParaRPr lang="en-US" dirty="0">
              <a:solidFill>
                <a:srgbClr val="9411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53744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Reminders</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buNone/>
            </a:pPr>
            <a:r>
              <a:rPr lang="en-US" b="1" dirty="0"/>
              <a:t>This week:</a:t>
            </a:r>
            <a:endParaRPr lang="en-US" dirty="0"/>
          </a:p>
          <a:p>
            <a:r>
              <a:rPr lang="en-US" dirty="0"/>
              <a:t>project check-ins on Wednesday/Thursday</a:t>
            </a:r>
          </a:p>
          <a:p>
            <a:pPr marL="76200" indent="0">
              <a:buNone/>
            </a:pPr>
            <a:endParaRPr lang="en-US" dirty="0"/>
          </a:p>
          <a:p>
            <a:pPr marL="76200" indent="0">
              <a:buNone/>
            </a:pPr>
            <a:r>
              <a:rPr lang="en-US" b="1" dirty="0"/>
              <a:t>Coming up next week:</a:t>
            </a:r>
          </a:p>
          <a:p>
            <a:r>
              <a:rPr lang="en-US" dirty="0"/>
              <a:t>Tuesday: update assignment – bias and fairness</a:t>
            </a:r>
          </a:p>
          <a:p>
            <a:r>
              <a:rPr lang="en-US" dirty="0"/>
              <a:t>Readings for Tuesday: causality and field validation</a:t>
            </a:r>
          </a:p>
          <a:p>
            <a:r>
              <a:rPr lang="en-US" dirty="0">
                <a:solidFill>
                  <a:srgbClr val="C00000"/>
                </a:solidFill>
              </a:rPr>
              <a:t>Project presentations </a:t>
            </a:r>
            <a:r>
              <a:rPr lang="en-US">
                <a:solidFill>
                  <a:srgbClr val="C00000"/>
                </a:solidFill>
              </a:rPr>
              <a:t>on Thursday</a:t>
            </a:r>
            <a:endParaRPr lang="en-US" dirty="0">
              <a:solidFill>
                <a:srgbClr val="C00000"/>
              </a:solidFill>
            </a:endParaRPr>
          </a:p>
          <a:p>
            <a:endParaRPr lang="en-US" dirty="0"/>
          </a:p>
        </p:txBody>
      </p:sp>
    </p:spTree>
    <p:extLst>
      <p:ext uri="{BB962C8B-B14F-4D97-AF65-F5344CB8AC3E}">
        <p14:creationId xmlns:p14="http://schemas.microsoft.com/office/powerpoint/2010/main" val="3984277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a:xfrm>
            <a:off x="84221" y="86563"/>
            <a:ext cx="12007515" cy="763500"/>
          </a:xfrm>
        </p:spPr>
        <p:txBody>
          <a:bodyPr/>
          <a:lstStyle/>
          <a:p>
            <a:r>
              <a:rPr lang="en-US" dirty="0"/>
              <a:t>Calculating Fairness Metrics for Your Models: </a:t>
            </a:r>
            <a:r>
              <a:rPr lang="en-US" dirty="0" err="1"/>
              <a:t>aequitas</a:t>
            </a:r>
            <a:endParaRPr lang="en-US" dirty="0"/>
          </a:p>
        </p:txBody>
      </p:sp>
      <p:pic>
        <p:nvPicPr>
          <p:cNvPr id="6" name="Picture 5">
            <a:extLst>
              <a:ext uri="{FF2B5EF4-FFF2-40B4-BE49-F238E27FC236}">
                <a16:creationId xmlns:a16="http://schemas.microsoft.com/office/drawing/2014/main" id="{1FC2C1E8-5740-B344-8267-BEFBC49AF031}"/>
              </a:ext>
            </a:extLst>
          </p:cNvPr>
          <p:cNvPicPr>
            <a:picLocks noChangeAspect="1"/>
          </p:cNvPicPr>
          <p:nvPr/>
        </p:nvPicPr>
        <p:blipFill>
          <a:blip r:embed="rId2"/>
          <a:stretch>
            <a:fillRect/>
          </a:stretch>
        </p:blipFill>
        <p:spPr>
          <a:xfrm>
            <a:off x="2757905" y="1123051"/>
            <a:ext cx="6676190" cy="5479944"/>
          </a:xfrm>
          <a:prstGeom prst="rect">
            <a:avLst/>
          </a:prstGeom>
        </p:spPr>
      </p:pic>
    </p:spTree>
    <p:extLst>
      <p:ext uri="{BB962C8B-B14F-4D97-AF65-F5344CB8AC3E}">
        <p14:creationId xmlns:p14="http://schemas.microsoft.com/office/powerpoint/2010/main" val="659359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a:xfrm>
            <a:off x="84221" y="86563"/>
            <a:ext cx="12007515" cy="763500"/>
          </a:xfrm>
        </p:spPr>
        <p:txBody>
          <a:bodyPr/>
          <a:lstStyle/>
          <a:p>
            <a:r>
              <a:rPr lang="en-US" dirty="0"/>
              <a:t>Calculating Fairness Metrics for Your Models: </a:t>
            </a:r>
            <a:r>
              <a:rPr lang="en-US" dirty="0" err="1"/>
              <a:t>aequitas</a:t>
            </a:r>
            <a:endParaRPr lang="en-US" dirty="0"/>
          </a:p>
        </p:txBody>
      </p:sp>
      <p:pic>
        <p:nvPicPr>
          <p:cNvPr id="2" name="Picture 1">
            <a:extLst>
              <a:ext uri="{FF2B5EF4-FFF2-40B4-BE49-F238E27FC236}">
                <a16:creationId xmlns:a16="http://schemas.microsoft.com/office/drawing/2014/main" id="{E610572F-49DC-9744-B014-5DDEDA5CFFA9}"/>
              </a:ext>
            </a:extLst>
          </p:cNvPr>
          <p:cNvPicPr>
            <a:picLocks noChangeAspect="1"/>
          </p:cNvPicPr>
          <p:nvPr/>
        </p:nvPicPr>
        <p:blipFill>
          <a:blip r:embed="rId2"/>
          <a:stretch>
            <a:fillRect/>
          </a:stretch>
        </p:blipFill>
        <p:spPr>
          <a:xfrm>
            <a:off x="355600" y="2095500"/>
            <a:ext cx="11480800" cy="2667000"/>
          </a:xfrm>
          <a:prstGeom prst="rect">
            <a:avLst/>
          </a:prstGeom>
        </p:spPr>
      </p:pic>
    </p:spTree>
    <p:extLst>
      <p:ext uri="{BB962C8B-B14F-4D97-AF65-F5344CB8AC3E}">
        <p14:creationId xmlns:p14="http://schemas.microsoft.com/office/powerpoint/2010/main" val="1485392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Reminders</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buNone/>
            </a:pPr>
            <a:r>
              <a:rPr lang="en-US" b="1" dirty="0"/>
              <a:t>This week:</a:t>
            </a:r>
            <a:endParaRPr lang="en-US" dirty="0"/>
          </a:p>
          <a:p>
            <a:r>
              <a:rPr lang="en-US" dirty="0"/>
              <a:t>No class / project check-ins on Wednesday/Thursday</a:t>
            </a:r>
          </a:p>
          <a:p>
            <a:pPr marL="76200" indent="0">
              <a:buNone/>
            </a:pPr>
            <a:endParaRPr lang="en-US" dirty="0"/>
          </a:p>
          <a:p>
            <a:pPr marL="76200" indent="0">
              <a:buNone/>
            </a:pPr>
            <a:r>
              <a:rPr lang="en-US" b="1" dirty="0"/>
              <a:t>Coming up next week:</a:t>
            </a:r>
          </a:p>
          <a:p>
            <a:r>
              <a:rPr lang="en-US" dirty="0"/>
              <a:t>Monday: update assignment – bias and fairness</a:t>
            </a:r>
          </a:p>
          <a:p>
            <a:r>
              <a:rPr lang="en-US" dirty="0"/>
              <a:t>Readings for Tuesday: causality and field validation</a:t>
            </a:r>
          </a:p>
          <a:p>
            <a:r>
              <a:rPr lang="en-US" dirty="0">
                <a:solidFill>
                  <a:srgbClr val="C00000"/>
                </a:solidFill>
              </a:rPr>
              <a:t>Project presentations on Wednesday</a:t>
            </a:r>
          </a:p>
          <a:p>
            <a:endParaRPr lang="en-US" dirty="0"/>
          </a:p>
        </p:txBody>
      </p:sp>
    </p:spTree>
    <p:extLst>
      <p:ext uri="{BB962C8B-B14F-4D97-AF65-F5344CB8AC3E}">
        <p14:creationId xmlns:p14="http://schemas.microsoft.com/office/powerpoint/2010/main" val="1337404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872283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and Social Principles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r>
              <a:rPr lang="en-US" sz="2800" dirty="0">
                <a:solidFill>
                  <a:schemeClr val="tx1"/>
                </a:solidFill>
              </a:rPr>
              <a:t>Choices about fairness and equity are </a:t>
            </a:r>
            <a:r>
              <a:rPr lang="en-US" sz="2800" i="1" dirty="0">
                <a:solidFill>
                  <a:schemeClr val="tx1"/>
                </a:solidFill>
              </a:rPr>
              <a:t>implicit</a:t>
            </a:r>
            <a:r>
              <a:rPr lang="en-US" sz="2800" dirty="0">
                <a:solidFill>
                  <a:schemeClr val="tx1"/>
                </a:solidFill>
              </a:rPr>
              <a:t> in any decision process but being made </a:t>
            </a:r>
            <a:r>
              <a:rPr lang="en-US" sz="2800" i="1" dirty="0">
                <a:solidFill>
                  <a:schemeClr val="tx1"/>
                </a:solidFill>
              </a:rPr>
              <a:t>explicit</a:t>
            </a:r>
            <a:r>
              <a:rPr lang="en-US" sz="2800" dirty="0">
                <a:solidFill>
                  <a:schemeClr val="tx1"/>
                </a:solidFill>
              </a:rPr>
              <a:t> by the growing use of algorithmic decision support.</a:t>
            </a:r>
            <a:endParaRPr lang="en-US" sz="3200" dirty="0">
              <a:solidFill>
                <a:schemeClr val="tx1"/>
              </a:solidFill>
            </a:endParaRPr>
          </a:p>
        </p:txBody>
      </p:sp>
    </p:spTree>
    <p:extLst>
      <p:ext uri="{BB962C8B-B14F-4D97-AF65-F5344CB8AC3E}">
        <p14:creationId xmlns:p14="http://schemas.microsoft.com/office/powerpoint/2010/main" val="1314505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and Social Principles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r>
              <a:rPr lang="en-US" sz="2800" dirty="0">
                <a:solidFill>
                  <a:schemeClr val="tx1"/>
                </a:solidFill>
              </a:rPr>
              <a:t>Choices about fairness and equity are </a:t>
            </a:r>
            <a:r>
              <a:rPr lang="en-US" sz="2800" i="1" dirty="0">
                <a:solidFill>
                  <a:schemeClr val="tx1"/>
                </a:solidFill>
              </a:rPr>
              <a:t>implicit</a:t>
            </a:r>
            <a:r>
              <a:rPr lang="en-US" sz="2800" dirty="0">
                <a:solidFill>
                  <a:schemeClr val="tx1"/>
                </a:solidFill>
              </a:rPr>
              <a:t> in any decision process but being made </a:t>
            </a:r>
            <a:r>
              <a:rPr lang="en-US" sz="2800" i="1" dirty="0">
                <a:solidFill>
                  <a:schemeClr val="tx1"/>
                </a:solidFill>
              </a:rPr>
              <a:t>explicit</a:t>
            </a:r>
            <a:r>
              <a:rPr lang="en-US" sz="2800" dirty="0">
                <a:solidFill>
                  <a:schemeClr val="tx1"/>
                </a:solidFill>
              </a:rPr>
              <a:t> by the growing use of algorithmic decision support.</a:t>
            </a:r>
            <a:br>
              <a:rPr lang="en-US" sz="2800" dirty="0">
                <a:solidFill>
                  <a:schemeClr val="tx1"/>
                </a:solidFill>
              </a:rPr>
            </a:br>
            <a:br>
              <a:rPr lang="en-US" sz="2800" dirty="0">
                <a:solidFill>
                  <a:schemeClr val="tx1"/>
                </a:solidFill>
              </a:rPr>
            </a:br>
            <a:r>
              <a:rPr lang="en-US" sz="2800" dirty="0">
                <a:solidFill>
                  <a:schemeClr val="tx1"/>
                </a:solidFill>
              </a:rPr>
              <a:t>What implicit choices about fairness are encoded when we say…</a:t>
            </a:r>
          </a:p>
          <a:p>
            <a:r>
              <a:rPr lang="en-US" sz="2800" dirty="0">
                <a:solidFill>
                  <a:schemeClr val="tx1"/>
                </a:solidFill>
              </a:rPr>
              <a:t>Beyond a reasonable doubt? (e.g., criminal court)</a:t>
            </a:r>
          </a:p>
          <a:p>
            <a:r>
              <a:rPr lang="en-US" sz="2800" dirty="0">
                <a:solidFill>
                  <a:schemeClr val="tx1"/>
                </a:solidFill>
              </a:rPr>
              <a:t>The preponderance of evidence? (e.g., civil court)</a:t>
            </a:r>
          </a:p>
          <a:p>
            <a:r>
              <a:rPr lang="en-US" sz="2800" dirty="0">
                <a:solidFill>
                  <a:schemeClr val="tx1"/>
                </a:solidFill>
              </a:rPr>
              <a:t>Probable cause? (e.g., indictment by grand jury)</a:t>
            </a:r>
          </a:p>
          <a:p>
            <a:r>
              <a:rPr lang="en-US" sz="2800" dirty="0">
                <a:solidFill>
                  <a:schemeClr val="tx1"/>
                </a:solidFill>
              </a:rPr>
              <a:t>Innocent until proven guilty?</a:t>
            </a:r>
          </a:p>
          <a:p>
            <a:endParaRPr lang="en-US" sz="3200" dirty="0">
              <a:solidFill>
                <a:schemeClr val="tx1"/>
              </a:solidFill>
            </a:endParaRPr>
          </a:p>
        </p:txBody>
      </p:sp>
    </p:spTree>
    <p:extLst>
      <p:ext uri="{BB962C8B-B14F-4D97-AF65-F5344CB8AC3E}">
        <p14:creationId xmlns:p14="http://schemas.microsoft.com/office/powerpoint/2010/main" val="2484840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271934"/>
            <a:ext cx="11360700" cy="4555200"/>
          </a:xfrm>
        </p:spPr>
        <p:txBody>
          <a:bodyPr/>
          <a:lstStyle/>
          <a:p>
            <a:r>
              <a:rPr lang="en-US" sz="3200" dirty="0">
                <a:solidFill>
                  <a:schemeClr val="tx1"/>
                </a:solidFill>
              </a:rPr>
              <a:t>Title VII of US Civil Rights Act – Job Discrimination</a:t>
            </a:r>
          </a:p>
          <a:p>
            <a:pPr lvl="1"/>
            <a:r>
              <a:rPr lang="en-US" sz="2700" dirty="0">
                <a:solidFill>
                  <a:schemeClr val="tx1"/>
                </a:solidFill>
              </a:rPr>
              <a:t>Disparate Treatment (intentional discrimination)</a:t>
            </a:r>
          </a:p>
          <a:p>
            <a:pPr lvl="1"/>
            <a:r>
              <a:rPr lang="en-US" sz="2700" dirty="0">
                <a:solidFill>
                  <a:schemeClr val="tx1"/>
                </a:solidFill>
              </a:rPr>
              <a:t>Disparate Impact (regardless of intention)</a:t>
            </a:r>
            <a:br>
              <a:rPr lang="en-US" sz="2700" dirty="0">
                <a:solidFill>
                  <a:schemeClr val="tx1"/>
                </a:solidFill>
              </a:rPr>
            </a:br>
            <a:endParaRPr lang="en-US" sz="2700" dirty="0">
              <a:solidFill>
                <a:schemeClr val="tx1"/>
              </a:solidFill>
            </a:endParaRPr>
          </a:p>
          <a:p>
            <a:r>
              <a:rPr lang="en-US" sz="3200" dirty="0">
                <a:solidFill>
                  <a:schemeClr val="tx1"/>
                </a:solidFill>
              </a:rPr>
              <a:t>14</a:t>
            </a:r>
            <a:r>
              <a:rPr lang="en-US" sz="3200" baseline="30000" dirty="0">
                <a:solidFill>
                  <a:schemeClr val="tx1"/>
                </a:solidFill>
              </a:rPr>
              <a:t>th</a:t>
            </a:r>
            <a:r>
              <a:rPr lang="en-US" sz="3200" dirty="0">
                <a:solidFill>
                  <a:schemeClr val="tx1"/>
                </a:solidFill>
              </a:rPr>
              <a:t> Amendment</a:t>
            </a:r>
          </a:p>
          <a:p>
            <a:pPr lvl="1"/>
            <a:r>
              <a:rPr lang="en-US" sz="2700" dirty="0">
                <a:solidFill>
                  <a:schemeClr val="tx1"/>
                </a:solidFill>
              </a:rPr>
              <a:t>Equal Protection (under laws and government actions)</a:t>
            </a:r>
          </a:p>
          <a:p>
            <a:pPr lvl="1"/>
            <a:r>
              <a:rPr lang="en-US" sz="2700" dirty="0">
                <a:solidFill>
                  <a:schemeClr val="tx1"/>
                </a:solidFill>
              </a:rPr>
              <a:t>“Strict Scrutiny” Standard: compelling state interest, narrowly tailored, and least restrictive means</a:t>
            </a:r>
          </a:p>
        </p:txBody>
      </p:sp>
    </p:spTree>
    <p:extLst>
      <p:ext uri="{BB962C8B-B14F-4D97-AF65-F5344CB8AC3E}">
        <p14:creationId xmlns:p14="http://schemas.microsoft.com/office/powerpoint/2010/main" val="1217573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pic>
        <p:nvPicPr>
          <p:cNvPr id="4" name="Picture 3">
            <a:extLst>
              <a:ext uri="{FF2B5EF4-FFF2-40B4-BE49-F238E27FC236}">
                <a16:creationId xmlns:a16="http://schemas.microsoft.com/office/drawing/2014/main" id="{402BD07C-269D-C246-AB62-D5E66F4D100F}"/>
              </a:ext>
            </a:extLst>
          </p:cNvPr>
          <p:cNvPicPr>
            <a:picLocks noChangeAspect="1"/>
          </p:cNvPicPr>
          <p:nvPr/>
        </p:nvPicPr>
        <p:blipFill>
          <a:blip r:embed="rId3"/>
          <a:stretch>
            <a:fillRect/>
          </a:stretch>
        </p:blipFill>
        <p:spPr>
          <a:xfrm>
            <a:off x="1372603" y="1580875"/>
            <a:ext cx="9446794" cy="4514397"/>
          </a:xfrm>
          <a:prstGeom prst="rect">
            <a:avLst/>
          </a:prstGeom>
        </p:spPr>
      </p:pic>
    </p:spTree>
    <p:extLst>
      <p:ext uri="{BB962C8B-B14F-4D97-AF65-F5344CB8AC3E}">
        <p14:creationId xmlns:p14="http://schemas.microsoft.com/office/powerpoint/2010/main" val="1793352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What Challenges Does Huq Identify Applying Current Legal Standards to Algorithmic Decision Making?</a:t>
            </a:r>
          </a:p>
        </p:txBody>
      </p:sp>
    </p:spTree>
    <p:extLst>
      <p:ext uri="{BB962C8B-B14F-4D97-AF65-F5344CB8AC3E}">
        <p14:creationId xmlns:p14="http://schemas.microsoft.com/office/powerpoint/2010/main" val="3929225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What Challenges Does Huq Identify Applying Current Legal Standards to Algorithmic Decision Making?</a:t>
            </a:r>
          </a:p>
          <a:p>
            <a:pPr lvl="1"/>
            <a:r>
              <a:rPr lang="en-US" sz="2700" dirty="0">
                <a:solidFill>
                  <a:schemeClr val="tx1"/>
                </a:solidFill>
              </a:rPr>
              <a:t>Expanded scale and reach of state power</a:t>
            </a:r>
          </a:p>
          <a:p>
            <a:pPr lvl="1"/>
            <a:r>
              <a:rPr lang="en-US" sz="2700" dirty="0">
                <a:solidFill>
                  <a:schemeClr val="tx1"/>
                </a:solidFill>
              </a:rPr>
              <a:t>Durability of errors – need for special skills to update/fix problems</a:t>
            </a:r>
          </a:p>
          <a:p>
            <a:pPr lvl="1"/>
            <a:r>
              <a:rPr lang="en-US" sz="2700" dirty="0">
                <a:solidFill>
                  <a:schemeClr val="tx1"/>
                </a:solidFill>
              </a:rPr>
              <a:t>What does “discriminatory intent” mean in this context?</a:t>
            </a:r>
          </a:p>
          <a:p>
            <a:pPr lvl="1"/>
            <a:r>
              <a:rPr lang="en-US" sz="2700" dirty="0">
                <a:solidFill>
                  <a:schemeClr val="tx1"/>
                </a:solidFill>
              </a:rPr>
              <a:t>Unclear how to apply “</a:t>
            </a:r>
            <a:r>
              <a:rPr lang="en-US" sz="2700" dirty="0" err="1">
                <a:solidFill>
                  <a:schemeClr val="tx1"/>
                </a:solidFill>
              </a:rPr>
              <a:t>anticlassification</a:t>
            </a:r>
            <a:r>
              <a:rPr lang="en-US" sz="2700" dirty="0">
                <a:solidFill>
                  <a:schemeClr val="tx1"/>
                </a:solidFill>
              </a:rPr>
              <a:t>” standard of equal protection</a:t>
            </a:r>
          </a:p>
        </p:txBody>
      </p:sp>
    </p:spTree>
    <p:extLst>
      <p:ext uri="{BB962C8B-B14F-4D97-AF65-F5344CB8AC3E}">
        <p14:creationId xmlns:p14="http://schemas.microsoft.com/office/powerpoint/2010/main" val="3303198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Project Presentations</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lgn="ctr">
              <a:buNone/>
            </a:pPr>
            <a:endParaRPr lang="en-US" b="1" dirty="0">
              <a:solidFill>
                <a:srgbClr val="C00000"/>
              </a:solidFill>
              <a:hlinkClick r:id="rId2">
                <a:extLst>
                  <a:ext uri="{A12FA001-AC4F-418D-AE19-62706E023703}">
                    <ahyp:hlinkClr xmlns:ahyp="http://schemas.microsoft.com/office/drawing/2018/hyperlinkcolor" val="tx"/>
                  </a:ext>
                </a:extLst>
              </a:hlinkClick>
            </a:endParaRPr>
          </a:p>
          <a:p>
            <a:pPr marL="76200" indent="0" algn="ctr">
              <a:buNone/>
            </a:pPr>
            <a:endParaRPr lang="en-US" b="1" dirty="0">
              <a:solidFill>
                <a:srgbClr val="C00000"/>
              </a:solidFill>
              <a:hlinkClick r:id="rId2">
                <a:extLst>
                  <a:ext uri="{A12FA001-AC4F-418D-AE19-62706E023703}">
                    <ahyp:hlinkClr xmlns:ahyp="http://schemas.microsoft.com/office/drawing/2018/hyperlinkcolor" val="tx"/>
                  </a:ext>
                </a:extLst>
              </a:hlinkClick>
            </a:endParaRPr>
          </a:p>
          <a:p>
            <a:pPr marL="76200" indent="0" algn="ctr">
              <a:buNone/>
            </a:pPr>
            <a:endParaRPr lang="en-US" b="1" dirty="0">
              <a:solidFill>
                <a:srgbClr val="C00000"/>
              </a:solidFill>
              <a:hlinkClick r:id="rId2">
                <a:extLst>
                  <a:ext uri="{A12FA001-AC4F-418D-AE19-62706E023703}">
                    <ahyp:hlinkClr xmlns:ahyp="http://schemas.microsoft.com/office/drawing/2018/hyperlinkcolor" val="tx"/>
                  </a:ext>
                </a:extLst>
              </a:hlinkClick>
            </a:endParaRPr>
          </a:p>
          <a:p>
            <a:pPr marL="76200" indent="0" algn="ctr">
              <a:buNone/>
            </a:pPr>
            <a:r>
              <a:rPr lang="en-US" b="1" dirty="0">
                <a:solidFill>
                  <a:srgbClr val="C00000"/>
                </a:solidFill>
                <a:hlinkClick r:id="rId3"/>
              </a:rPr>
              <a:t>https://canvas.cmu.edu/courses/31334/assignments/515887</a:t>
            </a:r>
            <a:endParaRPr lang="en-US" b="1" dirty="0">
              <a:solidFill>
                <a:srgbClr val="C00000"/>
              </a:solidFill>
            </a:endParaRPr>
          </a:p>
          <a:p>
            <a:pPr marL="76200" indent="0" algn="ctr">
              <a:buNone/>
            </a:pPr>
            <a:endParaRPr lang="en-US" dirty="0">
              <a:solidFill>
                <a:srgbClr val="C00000"/>
              </a:solidFill>
            </a:endParaRPr>
          </a:p>
        </p:txBody>
      </p:sp>
    </p:spTree>
    <p:extLst>
      <p:ext uri="{BB962C8B-B14F-4D97-AF65-F5344CB8AC3E}">
        <p14:creationId xmlns:p14="http://schemas.microsoft.com/office/powerpoint/2010/main" val="2510159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r>
              <a:rPr lang="en-US" sz="3200" dirty="0">
                <a:solidFill>
                  <a:schemeClr val="tx1"/>
                </a:solidFill>
              </a:rPr>
              <a:t>Difficulties with Equal Protection’s “</a:t>
            </a:r>
            <a:r>
              <a:rPr lang="en-US" sz="3200" dirty="0" err="1">
                <a:solidFill>
                  <a:schemeClr val="tx1"/>
                </a:solidFill>
              </a:rPr>
              <a:t>Anticlassification</a:t>
            </a:r>
            <a:r>
              <a:rPr lang="en-US" sz="3200" dirty="0">
                <a:solidFill>
                  <a:schemeClr val="tx1"/>
                </a:solidFill>
              </a:rPr>
              <a:t>” Standard:</a:t>
            </a:r>
          </a:p>
          <a:p>
            <a:pPr lvl="1"/>
            <a:r>
              <a:rPr lang="en-US" sz="2700" dirty="0">
                <a:solidFill>
                  <a:schemeClr val="tx1"/>
                </a:solidFill>
              </a:rPr>
              <a:t>Simply omitting race as a feature doesn’t ensure an algorithm is “colorblind” – too much correlated information in other features</a:t>
            </a:r>
          </a:p>
          <a:p>
            <a:pPr lvl="1"/>
            <a:r>
              <a:rPr lang="en-US" sz="2700" dirty="0">
                <a:solidFill>
                  <a:schemeClr val="tx1"/>
                </a:solidFill>
              </a:rPr>
              <a:t>Accounting for race may in fact be needed to decrease disparities</a:t>
            </a:r>
          </a:p>
        </p:txBody>
      </p:sp>
    </p:spTree>
    <p:extLst>
      <p:ext uri="{BB962C8B-B14F-4D97-AF65-F5344CB8AC3E}">
        <p14:creationId xmlns:p14="http://schemas.microsoft.com/office/powerpoint/2010/main" val="1773600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Tree>
    <p:extLst>
      <p:ext uri="{BB962C8B-B14F-4D97-AF65-F5344CB8AC3E}">
        <p14:creationId xmlns:p14="http://schemas.microsoft.com/office/powerpoint/2010/main" val="177265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p>
                      <a:pPr algn="ctr"/>
                      <a:r>
                        <a:rPr lang="en-US" sz="2400" b="1" dirty="0"/>
                        <a:t>(25%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p>
                      <a:pPr algn="ctr"/>
                      <a:r>
                        <a:rPr lang="en-US" sz="2400" b="1" dirty="0"/>
                        <a:t>(75%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
        <p:nvSpPr>
          <p:cNvPr id="2" name="TextBox 1">
            <a:extLst>
              <a:ext uri="{FF2B5EF4-FFF2-40B4-BE49-F238E27FC236}">
                <a16:creationId xmlns:a16="http://schemas.microsoft.com/office/drawing/2014/main" id="{C943DEE3-018F-6848-86C6-3F456F8E507F}"/>
              </a:ext>
            </a:extLst>
          </p:cNvPr>
          <p:cNvSpPr txBox="1"/>
          <p:nvPr/>
        </p:nvSpPr>
        <p:spPr>
          <a:xfrm>
            <a:off x="8123257" y="2274838"/>
            <a:ext cx="4068743" cy="2308324"/>
          </a:xfrm>
          <a:prstGeom prst="rect">
            <a:avLst/>
          </a:prstGeom>
          <a:noFill/>
        </p:spPr>
        <p:txBody>
          <a:bodyPr wrap="none" rtlCol="0">
            <a:spAutoFit/>
          </a:bodyPr>
          <a:lstStyle/>
          <a:p>
            <a:r>
              <a:rPr lang="en-US" sz="2400" b="1" dirty="0"/>
              <a:t>Race-Blind Policy:</a:t>
            </a:r>
            <a:br>
              <a:rPr lang="en-US" sz="2400" dirty="0"/>
            </a:br>
            <a:endParaRPr lang="en-US" sz="2400" dirty="0"/>
          </a:p>
          <a:p>
            <a:pPr marL="285750" indent="-285750">
              <a:buFont typeface="Arial" panose="020B0604020202020204" pitchFamily="34" charset="0"/>
              <a:buChar char="•"/>
            </a:pPr>
            <a:r>
              <a:rPr lang="en-US" sz="2400" dirty="0"/>
              <a:t>75% Precision</a:t>
            </a:r>
            <a:br>
              <a:rPr lang="en-US" sz="2400" dirty="0"/>
            </a:br>
            <a:endParaRPr lang="en-US" sz="2400" dirty="0"/>
          </a:p>
          <a:p>
            <a:pPr marL="285750" indent="-285750">
              <a:buFont typeface="Arial" panose="020B0604020202020204" pitchFamily="34" charset="0"/>
              <a:buChar char="•"/>
            </a:pPr>
            <a:r>
              <a:rPr lang="en-US" sz="2400" dirty="0"/>
              <a:t>Many Needless Searches </a:t>
            </a:r>
            <a:br>
              <a:rPr lang="en-US" sz="2400" dirty="0"/>
            </a:br>
            <a:r>
              <a:rPr lang="en-US" sz="2400" dirty="0"/>
              <a:t>of Minorities</a:t>
            </a:r>
          </a:p>
        </p:txBody>
      </p:sp>
    </p:spTree>
    <p:extLst>
      <p:ext uri="{BB962C8B-B14F-4D97-AF65-F5344CB8AC3E}">
        <p14:creationId xmlns:p14="http://schemas.microsoft.com/office/powerpoint/2010/main" val="398455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p>
                      <a:pPr algn="ctr"/>
                      <a:r>
                        <a:rPr lang="en-US" sz="2400" b="1" dirty="0"/>
                        <a:t>(25%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p>
                      <a:pPr algn="ctr"/>
                      <a:r>
                        <a:rPr lang="en-US" sz="2400" b="1" dirty="0"/>
                        <a:t>(75%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
        <p:nvSpPr>
          <p:cNvPr id="2" name="TextBox 1">
            <a:extLst>
              <a:ext uri="{FF2B5EF4-FFF2-40B4-BE49-F238E27FC236}">
                <a16:creationId xmlns:a16="http://schemas.microsoft.com/office/drawing/2014/main" id="{C943DEE3-018F-6848-86C6-3F456F8E507F}"/>
              </a:ext>
            </a:extLst>
          </p:cNvPr>
          <p:cNvSpPr txBox="1"/>
          <p:nvPr/>
        </p:nvSpPr>
        <p:spPr>
          <a:xfrm>
            <a:off x="8123257" y="2274838"/>
            <a:ext cx="3709670" cy="2308324"/>
          </a:xfrm>
          <a:prstGeom prst="rect">
            <a:avLst/>
          </a:prstGeom>
          <a:noFill/>
        </p:spPr>
        <p:txBody>
          <a:bodyPr wrap="none" rtlCol="0">
            <a:spAutoFit/>
          </a:bodyPr>
          <a:lstStyle/>
          <a:p>
            <a:r>
              <a:rPr lang="en-US" sz="2400" b="1" dirty="0"/>
              <a:t>Race-Aware Policy:</a:t>
            </a:r>
            <a:br>
              <a:rPr lang="en-US" sz="2400" dirty="0"/>
            </a:br>
            <a:endParaRPr lang="en-US" sz="2400" dirty="0"/>
          </a:p>
          <a:p>
            <a:pPr marL="285750" indent="-285750">
              <a:buFont typeface="Arial" panose="020B0604020202020204" pitchFamily="34" charset="0"/>
              <a:buChar char="•"/>
            </a:pPr>
            <a:r>
              <a:rPr lang="en-US" sz="2400" dirty="0"/>
              <a:t>100% Precision</a:t>
            </a:r>
            <a:br>
              <a:rPr lang="en-US" sz="2400" dirty="0"/>
            </a:br>
            <a:endParaRPr lang="en-US" sz="2400" dirty="0"/>
          </a:p>
          <a:p>
            <a:pPr marL="285750" indent="-285750">
              <a:buFont typeface="Arial" panose="020B0604020202020204" pitchFamily="34" charset="0"/>
              <a:buChar char="•"/>
            </a:pPr>
            <a:r>
              <a:rPr lang="en-US" sz="2400" dirty="0"/>
              <a:t>No Needless Searches </a:t>
            </a:r>
            <a:br>
              <a:rPr lang="en-US" sz="2400" dirty="0"/>
            </a:br>
            <a:r>
              <a:rPr lang="en-US" sz="2400" dirty="0"/>
              <a:t>of Minorities</a:t>
            </a:r>
          </a:p>
        </p:txBody>
      </p:sp>
    </p:spTree>
    <p:extLst>
      <p:ext uri="{BB962C8B-B14F-4D97-AF65-F5344CB8AC3E}">
        <p14:creationId xmlns:p14="http://schemas.microsoft.com/office/powerpoint/2010/main" val="3212970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How does Huq suggest modifying our criteria for assessing discrimination in this new context?</a:t>
            </a:r>
          </a:p>
        </p:txBody>
      </p:sp>
    </p:spTree>
    <p:extLst>
      <p:ext uri="{BB962C8B-B14F-4D97-AF65-F5344CB8AC3E}">
        <p14:creationId xmlns:p14="http://schemas.microsoft.com/office/powerpoint/2010/main" val="15908162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endParaRPr lang="en-US" sz="3200" dirty="0">
              <a:solidFill>
                <a:schemeClr val="tx1"/>
              </a:solidFill>
            </a:endParaRPr>
          </a:p>
          <a:p>
            <a:pPr marL="76200" indent="0">
              <a:buNone/>
            </a:pPr>
            <a:r>
              <a:rPr lang="en-US" sz="3200" i="1" dirty="0">
                <a:solidFill>
                  <a:schemeClr val="tx1"/>
                </a:solidFill>
              </a:rPr>
              <a:t>“Rather than asking about abstract definitions of fairness, a criminal justice algorithm should be evaluated in terms of its long-term, dynamic effects on racial stratification… [and] focus on the net burden thereby placed on the racial minority.”</a:t>
            </a:r>
          </a:p>
          <a:p>
            <a:endParaRPr lang="en-US" sz="3200" dirty="0">
              <a:solidFill>
                <a:schemeClr val="tx1"/>
              </a:solidFill>
            </a:endParaRPr>
          </a:p>
        </p:txBody>
      </p:sp>
    </p:spTree>
    <p:extLst>
      <p:ext uri="{BB962C8B-B14F-4D97-AF65-F5344CB8AC3E}">
        <p14:creationId xmlns:p14="http://schemas.microsoft.com/office/powerpoint/2010/main" val="2940327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Three Concepts of Fairness in ML</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400"/>
            <a:ext cx="11360700" cy="5322552"/>
          </a:xfrm>
        </p:spPr>
        <p:txBody>
          <a:bodyPr/>
          <a:lstStyle/>
          <a:p>
            <a:r>
              <a:rPr lang="en-US" sz="3200" dirty="0">
                <a:solidFill>
                  <a:schemeClr val="tx1"/>
                </a:solidFill>
              </a:rPr>
              <a:t>We’ve focused here on the concept of </a:t>
            </a:r>
            <a:r>
              <a:rPr lang="en-US" sz="3200" b="1" dirty="0">
                <a:solidFill>
                  <a:schemeClr val="tx1"/>
                </a:solidFill>
              </a:rPr>
              <a:t>group fairness</a:t>
            </a:r>
            <a:r>
              <a:rPr lang="en-US" sz="3200" dirty="0">
                <a:solidFill>
                  <a:schemeClr val="tx1"/>
                </a:solidFill>
              </a:rPr>
              <a:t> – balancing aggregate metrics across groups</a:t>
            </a:r>
            <a:br>
              <a:rPr lang="en-US" sz="3200" dirty="0">
                <a:solidFill>
                  <a:schemeClr val="tx1"/>
                </a:solidFill>
              </a:rPr>
            </a:br>
            <a:endParaRPr lang="en-US" sz="3200" dirty="0">
              <a:solidFill>
                <a:schemeClr val="tx1"/>
              </a:solidFill>
            </a:endParaRPr>
          </a:p>
          <a:p>
            <a:r>
              <a:rPr lang="en-US" sz="3200" dirty="0">
                <a:solidFill>
                  <a:schemeClr val="tx1"/>
                </a:solidFill>
              </a:rPr>
              <a:t>Some also study the concept of </a:t>
            </a:r>
            <a:r>
              <a:rPr lang="en-US" sz="3200" b="1" dirty="0">
                <a:solidFill>
                  <a:schemeClr val="tx1"/>
                </a:solidFill>
              </a:rPr>
              <a:t>individual fairness</a:t>
            </a:r>
            <a:r>
              <a:rPr lang="en-US" sz="3200" dirty="0">
                <a:solidFill>
                  <a:schemeClr val="tx1"/>
                </a:solidFill>
              </a:rPr>
              <a:t> – that similar individuals should be treated similarly</a:t>
            </a:r>
            <a:br>
              <a:rPr lang="en-US" sz="3200" dirty="0">
                <a:solidFill>
                  <a:schemeClr val="tx1"/>
                </a:solidFill>
              </a:rPr>
            </a:br>
            <a:endParaRPr lang="en-US" sz="3200" dirty="0">
              <a:solidFill>
                <a:schemeClr val="tx1"/>
              </a:solidFill>
            </a:endParaRPr>
          </a:p>
          <a:p>
            <a:r>
              <a:rPr lang="en-US" sz="3200" dirty="0">
                <a:solidFill>
                  <a:schemeClr val="tx1"/>
                </a:solidFill>
              </a:rPr>
              <a:t>An important related line of work concerns </a:t>
            </a:r>
            <a:r>
              <a:rPr lang="en-US" sz="3200" b="1" dirty="0">
                <a:solidFill>
                  <a:schemeClr val="tx1"/>
                </a:solidFill>
              </a:rPr>
              <a:t>counterfactual fairness</a:t>
            </a:r>
            <a:r>
              <a:rPr lang="en-US" sz="3200" dirty="0">
                <a:solidFill>
                  <a:schemeClr val="tx1"/>
                </a:solidFill>
              </a:rPr>
              <a:t> – how would your prediction if you were a member of a different group? </a:t>
            </a:r>
          </a:p>
        </p:txBody>
      </p:sp>
    </p:spTree>
    <p:extLst>
      <p:ext uri="{BB962C8B-B14F-4D97-AF65-F5344CB8AC3E}">
        <p14:creationId xmlns:p14="http://schemas.microsoft.com/office/powerpoint/2010/main" val="2424904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Practical Challenges with Individual Fairness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400"/>
            <a:ext cx="11360700" cy="5346936"/>
          </a:xfrm>
        </p:spPr>
        <p:txBody>
          <a:bodyPr/>
          <a:lstStyle/>
          <a:p>
            <a:r>
              <a:rPr lang="en-US" sz="3200" dirty="0">
                <a:solidFill>
                  <a:schemeClr val="tx1"/>
                </a:solidFill>
              </a:rPr>
              <a:t>How do you measure “similarity”? Over what distance metric and what features?</a:t>
            </a:r>
            <a:br>
              <a:rPr lang="en-US" sz="3200" dirty="0">
                <a:solidFill>
                  <a:schemeClr val="tx1"/>
                </a:solidFill>
              </a:rPr>
            </a:br>
            <a:endParaRPr lang="en-US" sz="3200" dirty="0">
              <a:solidFill>
                <a:schemeClr val="tx1"/>
              </a:solidFill>
            </a:endParaRPr>
          </a:p>
          <a:p>
            <a:r>
              <a:rPr lang="en-US" sz="3200" dirty="0">
                <a:solidFill>
                  <a:schemeClr val="tx1"/>
                </a:solidFill>
              </a:rPr>
              <a:t>Individual fairness doesn’t guarantee group fairness (but also vice-versa)</a:t>
            </a:r>
            <a:br>
              <a:rPr lang="en-US" sz="3200" dirty="0">
                <a:solidFill>
                  <a:schemeClr val="tx1"/>
                </a:solidFill>
              </a:rPr>
            </a:br>
            <a:endParaRPr lang="en-US" sz="3200" dirty="0">
              <a:solidFill>
                <a:schemeClr val="tx1"/>
              </a:solidFill>
            </a:endParaRPr>
          </a:p>
          <a:p>
            <a:r>
              <a:rPr lang="en-US" sz="3200" dirty="0">
                <a:solidFill>
                  <a:schemeClr val="tx1"/>
                </a:solidFill>
              </a:rPr>
              <a:t>In the light of existing or historical discrimination, the protected attribute / group membership might be an important measure of dissimilarity in itself</a:t>
            </a:r>
          </a:p>
        </p:txBody>
      </p:sp>
    </p:spTree>
    <p:extLst>
      <p:ext uri="{BB962C8B-B14F-4D97-AF65-F5344CB8AC3E}">
        <p14:creationId xmlns:p14="http://schemas.microsoft.com/office/powerpoint/2010/main" val="7485194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Where does this leave us?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pPr marL="76200" indent="0">
              <a:buNone/>
            </a:pPr>
            <a:r>
              <a:rPr lang="en-US" sz="3200" dirty="0">
                <a:solidFill>
                  <a:schemeClr val="tx1"/>
                </a:solidFill>
              </a:rPr>
              <a:t>What can we do to understand bias and improve fairness of our systems?</a:t>
            </a:r>
          </a:p>
          <a:p>
            <a:r>
              <a:rPr lang="en-US" sz="3200" dirty="0">
                <a:solidFill>
                  <a:schemeClr val="tx1"/>
                </a:solidFill>
              </a:rPr>
              <a:t>Bias and equity audits</a:t>
            </a:r>
          </a:p>
          <a:p>
            <a:r>
              <a:rPr lang="en-US" sz="3200" dirty="0">
                <a:solidFill>
                  <a:schemeClr val="tx1"/>
                </a:solidFill>
              </a:rPr>
              <a:t>Try to fix the input data</a:t>
            </a:r>
          </a:p>
          <a:p>
            <a:r>
              <a:rPr lang="en-US" sz="3200" dirty="0">
                <a:solidFill>
                  <a:schemeClr val="tx1"/>
                </a:solidFill>
              </a:rPr>
              <a:t>Optimize for fairness in model training</a:t>
            </a:r>
          </a:p>
          <a:p>
            <a:r>
              <a:rPr lang="en-US" sz="3200" dirty="0">
                <a:solidFill>
                  <a:schemeClr val="tx1"/>
                </a:solidFill>
              </a:rPr>
              <a:t>Choose fair models during model selection</a:t>
            </a:r>
          </a:p>
          <a:p>
            <a:r>
              <a:rPr lang="en-US" sz="3200" dirty="0">
                <a:solidFill>
                  <a:schemeClr val="tx1"/>
                </a:solidFill>
              </a:rPr>
              <a:t>Post-hoc adjustments to de-bias model scores</a:t>
            </a:r>
          </a:p>
          <a:p>
            <a:r>
              <a:rPr lang="en-US" sz="3200" dirty="0">
                <a:solidFill>
                  <a:schemeClr val="tx1"/>
                </a:solidFill>
              </a:rPr>
              <a:t>Measure relative effectiveness of interventions across groups and develop better-tailored interventions</a:t>
            </a:r>
          </a:p>
        </p:txBody>
      </p:sp>
    </p:spTree>
    <p:extLst>
      <p:ext uri="{BB962C8B-B14F-4D97-AF65-F5344CB8AC3E}">
        <p14:creationId xmlns:p14="http://schemas.microsoft.com/office/powerpoint/2010/main" val="57076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4E49-DEAA-3649-89C2-8A33D69CDCF6}"/>
              </a:ext>
            </a:extLst>
          </p:cNvPr>
          <p:cNvSpPr txBox="1"/>
          <p:nvPr/>
        </p:nvSpPr>
        <p:spPr bwMode="auto">
          <a:xfrm>
            <a:off x="0" y="1"/>
            <a:ext cx="12192000" cy="1069676"/>
          </a:xfrm>
          <a:prstGeom prst="rect">
            <a:avLst/>
          </a:prstGeom>
          <a:solidFill>
            <a:srgbClr val="800000"/>
          </a:solid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rtlCol="0" anchor="ctr" anchorCtr="0" compatLnSpc="1">
            <a:prstTxWarp prst="textNoShape">
              <a:avLst/>
            </a:prstTxWarp>
            <a:normAutofit/>
          </a:bodyPr>
          <a:lstStyle/>
          <a:p>
            <a:pPr algn="ctr" defTabSz="342891">
              <a:lnSpc>
                <a:spcPct val="90000"/>
              </a:lnSpc>
              <a:spcAft>
                <a:spcPts val="800"/>
              </a:spcAft>
            </a:pPr>
            <a:r>
              <a:rPr lang="en-US" sz="3300" kern="1200" dirty="0">
                <a:solidFill>
                  <a:schemeClr val="bg1">
                    <a:lumMod val="95000"/>
                  </a:schemeClr>
                </a:solidFill>
                <a:latin typeface="+mj-lt"/>
                <a:ea typeface="ＭＳ Ｐゴシック" charset="0"/>
                <a:cs typeface="ＭＳ Ｐゴシック" charset="0"/>
              </a:rPr>
              <a:t>Bias and Fairness Workflow</a:t>
            </a:r>
            <a:endParaRPr lang="en-US" sz="3300" b="1" kern="1200" dirty="0">
              <a:solidFill>
                <a:schemeClr val="bg1">
                  <a:lumMod val="95000"/>
                </a:schemeClr>
              </a:solidFill>
              <a:latin typeface="+mj-lt"/>
              <a:ea typeface="ＭＳ Ｐゴシック" charset="0"/>
              <a:cs typeface="ＭＳ Ｐゴシック" charset="0"/>
            </a:endParaRPr>
          </a:p>
        </p:txBody>
      </p:sp>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3730267389"/>
              </p:ext>
            </p:extLst>
          </p:nvPr>
        </p:nvGraphicFramePr>
        <p:xfrm>
          <a:off x="297707" y="1353807"/>
          <a:ext cx="11666363" cy="4954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C32DC01-EE01-FE4F-94D1-E31C3017D36E}"/>
              </a:ext>
            </a:extLst>
          </p:cNvPr>
          <p:cNvSpPr txBox="1"/>
          <p:nvPr/>
        </p:nvSpPr>
        <p:spPr>
          <a:xfrm>
            <a:off x="297707" y="4466896"/>
            <a:ext cx="1303283" cy="523220"/>
          </a:xfrm>
          <a:prstGeom prst="rect">
            <a:avLst/>
          </a:prstGeom>
          <a:noFill/>
        </p:spPr>
        <p:txBody>
          <a:bodyPr wrap="square" rtlCol="0">
            <a:spAutoFit/>
          </a:bodyPr>
          <a:lstStyle/>
          <a:p>
            <a:r>
              <a:rPr lang="en-US" dirty="0"/>
              <a:t>- Metrics(s)</a:t>
            </a:r>
          </a:p>
          <a:p>
            <a:r>
              <a:rPr lang="en-US" dirty="0"/>
              <a:t>- Groups</a:t>
            </a:r>
          </a:p>
        </p:txBody>
      </p:sp>
      <p:sp>
        <p:nvSpPr>
          <p:cNvPr id="5" name="TextBox 4">
            <a:extLst>
              <a:ext uri="{FF2B5EF4-FFF2-40B4-BE49-F238E27FC236}">
                <a16:creationId xmlns:a16="http://schemas.microsoft.com/office/drawing/2014/main" id="{7FA0580B-D9F4-224F-A56B-CF9260246127}"/>
              </a:ext>
            </a:extLst>
          </p:cNvPr>
          <p:cNvSpPr txBox="1"/>
          <p:nvPr/>
        </p:nvSpPr>
        <p:spPr>
          <a:xfrm>
            <a:off x="2247375" y="4466896"/>
            <a:ext cx="1557370" cy="954107"/>
          </a:xfrm>
          <a:prstGeom prst="rect">
            <a:avLst/>
          </a:prstGeom>
          <a:noFill/>
        </p:spPr>
        <p:txBody>
          <a:bodyPr wrap="square" rtlCol="0">
            <a:spAutoFit/>
          </a:bodyPr>
          <a:lstStyle/>
          <a:p>
            <a:r>
              <a:rPr lang="en-US" dirty="0"/>
              <a:t>- Audit model(s) for bias across metric(s) and groups</a:t>
            </a:r>
          </a:p>
        </p:txBody>
      </p:sp>
      <p:sp>
        <p:nvSpPr>
          <p:cNvPr id="6" name="TextBox 5">
            <a:extLst>
              <a:ext uri="{FF2B5EF4-FFF2-40B4-BE49-F238E27FC236}">
                <a16:creationId xmlns:a16="http://schemas.microsoft.com/office/drawing/2014/main" id="{2B01B1F3-36E0-7F4C-A29C-B46D954A5A00}"/>
              </a:ext>
            </a:extLst>
          </p:cNvPr>
          <p:cNvSpPr txBox="1"/>
          <p:nvPr/>
        </p:nvSpPr>
        <p:spPr>
          <a:xfrm>
            <a:off x="4197043" y="4521476"/>
            <a:ext cx="1557370" cy="954107"/>
          </a:xfrm>
          <a:prstGeom prst="rect">
            <a:avLst/>
          </a:prstGeom>
          <a:noFill/>
        </p:spPr>
        <p:txBody>
          <a:bodyPr wrap="square" rtlCol="0">
            <a:spAutoFit/>
          </a:bodyPr>
          <a:lstStyle/>
          <a:p>
            <a:pPr marL="285750" indent="-285750">
              <a:buFontTx/>
              <a:buChar char="-"/>
            </a:pPr>
            <a:r>
              <a:rPr lang="en-US" dirty="0"/>
              <a:t>Data</a:t>
            </a:r>
          </a:p>
          <a:p>
            <a:pPr marL="285750" indent="-285750">
              <a:buFontTx/>
              <a:buChar char="-"/>
            </a:pPr>
            <a:r>
              <a:rPr lang="en-US" dirty="0"/>
              <a:t>ML pipeline components</a:t>
            </a:r>
          </a:p>
          <a:p>
            <a:pPr marL="285750" indent="-285750">
              <a:buFontTx/>
              <a:buChar char="-"/>
            </a:pPr>
            <a:r>
              <a:rPr lang="en-US" dirty="0"/>
              <a:t>Actions</a:t>
            </a:r>
          </a:p>
        </p:txBody>
      </p:sp>
      <p:sp>
        <p:nvSpPr>
          <p:cNvPr id="7" name="TextBox 6">
            <a:extLst>
              <a:ext uri="{FF2B5EF4-FFF2-40B4-BE49-F238E27FC236}">
                <a16:creationId xmlns:a16="http://schemas.microsoft.com/office/drawing/2014/main" id="{9ED1C7C8-F5CA-FA4F-B228-4D0DA7B8BE91}"/>
              </a:ext>
            </a:extLst>
          </p:cNvPr>
          <p:cNvSpPr txBox="1"/>
          <p:nvPr/>
        </p:nvSpPr>
        <p:spPr>
          <a:xfrm>
            <a:off x="6052120" y="4466896"/>
            <a:ext cx="1841151" cy="954107"/>
          </a:xfrm>
          <a:prstGeom prst="rect">
            <a:avLst/>
          </a:prstGeom>
          <a:noFill/>
        </p:spPr>
        <p:txBody>
          <a:bodyPr wrap="square" rtlCol="0">
            <a:spAutoFit/>
          </a:bodyPr>
          <a:lstStyle/>
          <a:p>
            <a:pPr marL="285750" indent="-285750">
              <a:buFontTx/>
              <a:buChar char="-"/>
            </a:pPr>
            <a:r>
              <a:rPr lang="en-US" dirty="0"/>
              <a:t>Pre-Processing</a:t>
            </a:r>
          </a:p>
          <a:p>
            <a:pPr marL="285750" indent="-285750">
              <a:buFontTx/>
              <a:buChar char="-"/>
            </a:pPr>
            <a:r>
              <a:rPr lang="en-US" dirty="0"/>
              <a:t>Modeling (e.g. regularization)</a:t>
            </a:r>
          </a:p>
          <a:p>
            <a:pPr marL="285750" indent="-285750">
              <a:buFontTx/>
              <a:buChar char="-"/>
            </a:pPr>
            <a:r>
              <a:rPr lang="en-US" dirty="0"/>
              <a:t>Post-processing</a:t>
            </a:r>
          </a:p>
        </p:txBody>
      </p:sp>
      <p:sp>
        <p:nvSpPr>
          <p:cNvPr id="8" name="TextBox 7">
            <a:extLst>
              <a:ext uri="{FF2B5EF4-FFF2-40B4-BE49-F238E27FC236}">
                <a16:creationId xmlns:a16="http://schemas.microsoft.com/office/drawing/2014/main" id="{C8A4DBAD-EFA0-B342-AEEE-7AF7802D44C3}"/>
              </a:ext>
            </a:extLst>
          </p:cNvPr>
          <p:cNvSpPr txBox="1"/>
          <p:nvPr/>
        </p:nvSpPr>
        <p:spPr>
          <a:xfrm>
            <a:off x="8087519" y="4459306"/>
            <a:ext cx="1841151" cy="738664"/>
          </a:xfrm>
          <a:prstGeom prst="rect">
            <a:avLst/>
          </a:prstGeom>
          <a:noFill/>
        </p:spPr>
        <p:txBody>
          <a:bodyPr wrap="square" rtlCol="0">
            <a:spAutoFit/>
          </a:bodyPr>
          <a:lstStyle/>
          <a:p>
            <a:pPr marL="285750" indent="-285750">
              <a:buFontTx/>
              <a:buChar char="-"/>
            </a:pPr>
            <a:r>
              <a:rPr lang="en-US" dirty="0"/>
              <a:t>Design appropriate actions</a:t>
            </a:r>
          </a:p>
        </p:txBody>
      </p:sp>
    </p:spTree>
    <p:extLst>
      <p:ext uri="{BB962C8B-B14F-4D97-AF65-F5344CB8AC3E}">
        <p14:creationId xmlns:p14="http://schemas.microsoft.com/office/powerpoint/2010/main" val="807360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3B702-ED77-884E-88F7-92D73313F38D}"/>
              </a:ext>
            </a:extLst>
          </p:cNvPr>
          <p:cNvSpPr>
            <a:spLocks noGrp="1"/>
          </p:cNvSpPr>
          <p:nvPr>
            <p:ph type="title"/>
          </p:nvPr>
        </p:nvSpPr>
        <p:spPr/>
        <p:txBody>
          <a:bodyPr/>
          <a:lstStyle/>
          <a:p>
            <a:r>
              <a:rPr lang="en-US" dirty="0"/>
              <a:t>Plan for the week</a:t>
            </a:r>
          </a:p>
        </p:txBody>
      </p:sp>
      <p:sp>
        <p:nvSpPr>
          <p:cNvPr id="3" name="Text Placeholder 2">
            <a:extLst>
              <a:ext uri="{FF2B5EF4-FFF2-40B4-BE49-F238E27FC236}">
                <a16:creationId xmlns:a16="http://schemas.microsoft.com/office/drawing/2014/main" id="{7861BAD4-F7FB-1D48-9D37-2273592A75CE}"/>
              </a:ext>
            </a:extLst>
          </p:cNvPr>
          <p:cNvSpPr>
            <a:spLocks noGrp="1"/>
          </p:cNvSpPr>
          <p:nvPr>
            <p:ph type="body" idx="1"/>
          </p:nvPr>
        </p:nvSpPr>
        <p:spPr/>
        <p:txBody>
          <a:bodyPr/>
          <a:lstStyle/>
          <a:p>
            <a:r>
              <a:rPr lang="en-US" dirty="0"/>
              <a:t>What you should be working on with your team this week (and next week)</a:t>
            </a:r>
          </a:p>
          <a:p>
            <a:pPr lvl="1"/>
            <a:r>
              <a:rPr lang="en-US" dirty="0"/>
              <a:t>Finalize model grid/runs</a:t>
            </a:r>
          </a:p>
          <a:p>
            <a:pPr lvl="1"/>
            <a:r>
              <a:rPr lang="en-US" dirty="0"/>
              <a:t>Review entire pipeline – sanity checks and completeness (cohort, labels, features, grid, etc.)</a:t>
            </a:r>
          </a:p>
          <a:p>
            <a:pPr lvl="1"/>
            <a:r>
              <a:rPr lang="en-US" dirty="0"/>
              <a:t>Model fairness metrics and evaluation</a:t>
            </a:r>
          </a:p>
          <a:p>
            <a:pPr lvl="1"/>
            <a:r>
              <a:rPr lang="en-US" dirty="0"/>
              <a:t>Review what’s needed for final presentation and report</a:t>
            </a:r>
            <a:br>
              <a:rPr lang="en-US" dirty="0"/>
            </a:br>
            <a:endParaRPr lang="en-US" dirty="0"/>
          </a:p>
        </p:txBody>
      </p:sp>
    </p:spTree>
    <p:extLst>
      <p:ext uri="{BB962C8B-B14F-4D97-AF65-F5344CB8AC3E}">
        <p14:creationId xmlns:p14="http://schemas.microsoft.com/office/powerpoint/2010/main" val="670248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4E49-DEAA-3649-89C2-8A33D69CDCF6}"/>
              </a:ext>
            </a:extLst>
          </p:cNvPr>
          <p:cNvSpPr txBox="1"/>
          <p:nvPr/>
        </p:nvSpPr>
        <p:spPr bwMode="auto">
          <a:xfrm>
            <a:off x="0" y="1"/>
            <a:ext cx="12192000" cy="1069676"/>
          </a:xfrm>
          <a:prstGeom prst="rect">
            <a:avLst/>
          </a:prstGeom>
          <a:solidFill>
            <a:srgbClr val="800000"/>
          </a:solid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rtlCol="0" anchor="ctr" anchorCtr="0" compatLnSpc="1">
            <a:prstTxWarp prst="textNoShape">
              <a:avLst/>
            </a:prstTxWarp>
            <a:normAutofit/>
          </a:bodyPr>
          <a:lstStyle/>
          <a:p>
            <a:pPr algn="ctr" defTabSz="342891">
              <a:lnSpc>
                <a:spcPct val="90000"/>
              </a:lnSpc>
              <a:spcAft>
                <a:spcPts val="800"/>
              </a:spcAft>
            </a:pPr>
            <a:r>
              <a:rPr lang="en-US" sz="3300" kern="1200" dirty="0">
                <a:solidFill>
                  <a:schemeClr val="bg1">
                    <a:lumMod val="95000"/>
                  </a:schemeClr>
                </a:solidFill>
                <a:latin typeface="+mj-lt"/>
                <a:ea typeface="ＭＳ Ｐゴシック" charset="0"/>
                <a:cs typeface="ＭＳ Ｐゴシック" charset="0"/>
              </a:rPr>
              <a:t>Bias and Fairness Workflow</a:t>
            </a:r>
            <a:endParaRPr lang="en-US" sz="3300" b="1" kern="1200" dirty="0">
              <a:solidFill>
                <a:schemeClr val="bg1">
                  <a:lumMod val="95000"/>
                </a:schemeClr>
              </a:solidFill>
              <a:latin typeface="+mj-lt"/>
              <a:ea typeface="ＭＳ Ｐゴシック" charset="0"/>
              <a:cs typeface="ＭＳ Ｐゴシック" charset="0"/>
            </a:endParaRPr>
          </a:p>
        </p:txBody>
      </p:sp>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3019956980"/>
              </p:ext>
            </p:extLst>
          </p:nvPr>
        </p:nvGraphicFramePr>
        <p:xfrm>
          <a:off x="297707" y="1353807"/>
          <a:ext cx="11666363" cy="4954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C32DC01-EE01-FE4F-94D1-E31C3017D36E}"/>
              </a:ext>
            </a:extLst>
          </p:cNvPr>
          <p:cNvSpPr txBox="1"/>
          <p:nvPr/>
        </p:nvSpPr>
        <p:spPr>
          <a:xfrm>
            <a:off x="297707" y="4466896"/>
            <a:ext cx="1303283" cy="523220"/>
          </a:xfrm>
          <a:prstGeom prst="rect">
            <a:avLst/>
          </a:prstGeom>
          <a:noFill/>
        </p:spPr>
        <p:txBody>
          <a:bodyPr wrap="square" rtlCol="0">
            <a:spAutoFit/>
          </a:bodyPr>
          <a:lstStyle/>
          <a:p>
            <a:r>
              <a:rPr lang="en-US" dirty="0"/>
              <a:t>- Metrics(s)</a:t>
            </a:r>
          </a:p>
          <a:p>
            <a:r>
              <a:rPr lang="en-US" dirty="0"/>
              <a:t>- Groups</a:t>
            </a:r>
          </a:p>
        </p:txBody>
      </p:sp>
      <p:sp>
        <p:nvSpPr>
          <p:cNvPr id="5" name="TextBox 4">
            <a:extLst>
              <a:ext uri="{FF2B5EF4-FFF2-40B4-BE49-F238E27FC236}">
                <a16:creationId xmlns:a16="http://schemas.microsoft.com/office/drawing/2014/main" id="{7FA0580B-D9F4-224F-A56B-CF9260246127}"/>
              </a:ext>
            </a:extLst>
          </p:cNvPr>
          <p:cNvSpPr txBox="1"/>
          <p:nvPr/>
        </p:nvSpPr>
        <p:spPr>
          <a:xfrm>
            <a:off x="2247375" y="4466896"/>
            <a:ext cx="1557370" cy="954107"/>
          </a:xfrm>
          <a:prstGeom prst="rect">
            <a:avLst/>
          </a:prstGeom>
          <a:noFill/>
        </p:spPr>
        <p:txBody>
          <a:bodyPr wrap="square" rtlCol="0">
            <a:spAutoFit/>
          </a:bodyPr>
          <a:lstStyle/>
          <a:p>
            <a:r>
              <a:rPr lang="en-US" dirty="0"/>
              <a:t>- Audit model(s) for bias across metric(s) and groups</a:t>
            </a:r>
          </a:p>
        </p:txBody>
      </p:sp>
      <p:sp>
        <p:nvSpPr>
          <p:cNvPr id="6" name="TextBox 5">
            <a:extLst>
              <a:ext uri="{FF2B5EF4-FFF2-40B4-BE49-F238E27FC236}">
                <a16:creationId xmlns:a16="http://schemas.microsoft.com/office/drawing/2014/main" id="{2B01B1F3-36E0-7F4C-A29C-B46D954A5A00}"/>
              </a:ext>
            </a:extLst>
          </p:cNvPr>
          <p:cNvSpPr txBox="1"/>
          <p:nvPr/>
        </p:nvSpPr>
        <p:spPr>
          <a:xfrm>
            <a:off x="4197043" y="4521476"/>
            <a:ext cx="1557370" cy="954107"/>
          </a:xfrm>
          <a:prstGeom prst="rect">
            <a:avLst/>
          </a:prstGeom>
          <a:noFill/>
        </p:spPr>
        <p:txBody>
          <a:bodyPr wrap="square" rtlCol="0">
            <a:spAutoFit/>
          </a:bodyPr>
          <a:lstStyle/>
          <a:p>
            <a:pPr marL="285750" indent="-285750">
              <a:buFontTx/>
              <a:buChar char="-"/>
            </a:pPr>
            <a:r>
              <a:rPr lang="en-US" dirty="0"/>
              <a:t>Data</a:t>
            </a:r>
          </a:p>
          <a:p>
            <a:pPr marL="285750" indent="-285750">
              <a:buFontTx/>
              <a:buChar char="-"/>
            </a:pPr>
            <a:r>
              <a:rPr lang="en-US" dirty="0"/>
              <a:t>ML pipeline components</a:t>
            </a:r>
          </a:p>
          <a:p>
            <a:pPr marL="285750" indent="-285750">
              <a:buFontTx/>
              <a:buChar char="-"/>
            </a:pPr>
            <a:r>
              <a:rPr lang="en-US" dirty="0"/>
              <a:t>Actions</a:t>
            </a:r>
          </a:p>
        </p:txBody>
      </p:sp>
      <p:sp>
        <p:nvSpPr>
          <p:cNvPr id="7" name="TextBox 6">
            <a:extLst>
              <a:ext uri="{FF2B5EF4-FFF2-40B4-BE49-F238E27FC236}">
                <a16:creationId xmlns:a16="http://schemas.microsoft.com/office/drawing/2014/main" id="{9ED1C7C8-F5CA-FA4F-B228-4D0DA7B8BE91}"/>
              </a:ext>
            </a:extLst>
          </p:cNvPr>
          <p:cNvSpPr txBox="1"/>
          <p:nvPr/>
        </p:nvSpPr>
        <p:spPr>
          <a:xfrm>
            <a:off x="6052120" y="4466896"/>
            <a:ext cx="1841151" cy="954107"/>
          </a:xfrm>
          <a:prstGeom prst="rect">
            <a:avLst/>
          </a:prstGeom>
          <a:noFill/>
        </p:spPr>
        <p:txBody>
          <a:bodyPr wrap="square" rtlCol="0">
            <a:spAutoFit/>
          </a:bodyPr>
          <a:lstStyle/>
          <a:p>
            <a:pPr marL="285750" indent="-285750">
              <a:buFontTx/>
              <a:buChar char="-"/>
            </a:pPr>
            <a:r>
              <a:rPr lang="en-US" dirty="0"/>
              <a:t>Pre-Processing</a:t>
            </a:r>
          </a:p>
          <a:p>
            <a:pPr marL="285750" indent="-285750">
              <a:buFontTx/>
              <a:buChar char="-"/>
            </a:pPr>
            <a:r>
              <a:rPr lang="en-US" dirty="0"/>
              <a:t>Modeling (e.g. regularization)</a:t>
            </a:r>
          </a:p>
          <a:p>
            <a:pPr marL="285750" indent="-285750">
              <a:buFontTx/>
              <a:buChar char="-"/>
            </a:pPr>
            <a:r>
              <a:rPr lang="en-US" dirty="0"/>
              <a:t>Post-processing</a:t>
            </a:r>
          </a:p>
        </p:txBody>
      </p:sp>
      <p:sp>
        <p:nvSpPr>
          <p:cNvPr id="8" name="TextBox 7">
            <a:extLst>
              <a:ext uri="{FF2B5EF4-FFF2-40B4-BE49-F238E27FC236}">
                <a16:creationId xmlns:a16="http://schemas.microsoft.com/office/drawing/2014/main" id="{C8A4DBAD-EFA0-B342-AEEE-7AF7802D44C3}"/>
              </a:ext>
            </a:extLst>
          </p:cNvPr>
          <p:cNvSpPr txBox="1"/>
          <p:nvPr/>
        </p:nvSpPr>
        <p:spPr>
          <a:xfrm>
            <a:off x="8087519" y="4459306"/>
            <a:ext cx="1841151" cy="738664"/>
          </a:xfrm>
          <a:prstGeom prst="rect">
            <a:avLst/>
          </a:prstGeom>
          <a:noFill/>
        </p:spPr>
        <p:txBody>
          <a:bodyPr wrap="square" rtlCol="0">
            <a:spAutoFit/>
          </a:bodyPr>
          <a:lstStyle/>
          <a:p>
            <a:pPr marL="285750" indent="-285750">
              <a:buFontTx/>
              <a:buChar char="-"/>
            </a:pPr>
            <a:r>
              <a:rPr lang="en-US" dirty="0"/>
              <a:t>Design appropriate actions</a:t>
            </a:r>
          </a:p>
        </p:txBody>
      </p:sp>
    </p:spTree>
    <p:extLst>
      <p:ext uri="{BB962C8B-B14F-4D97-AF65-F5344CB8AC3E}">
        <p14:creationId xmlns:p14="http://schemas.microsoft.com/office/powerpoint/2010/main" val="2236572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200" dirty="0"/>
              <a:t>Many Bias Measures: How do we select what we care about?</a:t>
            </a:r>
          </a:p>
        </p:txBody>
      </p:sp>
      <p:pic>
        <p:nvPicPr>
          <p:cNvPr id="2" name="Picture 1">
            <a:extLst>
              <a:ext uri="{FF2B5EF4-FFF2-40B4-BE49-F238E27FC236}">
                <a16:creationId xmlns:a16="http://schemas.microsoft.com/office/drawing/2014/main" id="{0E458D6F-426F-5B4B-AF46-1F22AAE55466}"/>
              </a:ext>
            </a:extLst>
          </p:cNvPr>
          <p:cNvPicPr>
            <a:picLocks noChangeAspect="1"/>
          </p:cNvPicPr>
          <p:nvPr/>
        </p:nvPicPr>
        <p:blipFill>
          <a:blip r:embed="rId2"/>
          <a:stretch>
            <a:fillRect/>
          </a:stretch>
        </p:blipFill>
        <p:spPr>
          <a:xfrm>
            <a:off x="0" y="1101022"/>
            <a:ext cx="12192000" cy="4655955"/>
          </a:xfrm>
          <a:prstGeom prst="rect">
            <a:avLst/>
          </a:prstGeom>
        </p:spPr>
      </p:pic>
    </p:spTree>
    <p:extLst>
      <p:ext uri="{BB962C8B-B14F-4D97-AF65-F5344CB8AC3E}">
        <p14:creationId xmlns:p14="http://schemas.microsoft.com/office/powerpoint/2010/main" val="1495783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Translating policy goals to fairness metrics</a:t>
            </a:r>
          </a:p>
        </p:txBody>
      </p:sp>
      <p:pic>
        <p:nvPicPr>
          <p:cNvPr id="1026" name="Picture 2">
            <a:extLst>
              <a:ext uri="{FF2B5EF4-FFF2-40B4-BE49-F238E27FC236}">
                <a16:creationId xmlns:a16="http://schemas.microsoft.com/office/drawing/2014/main" id="{8B63C0A7-081E-3D4F-B1C8-1DEEE1091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4" y="1116762"/>
            <a:ext cx="12192000" cy="565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679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4E49-DEAA-3649-89C2-8A33D69CDCF6}"/>
              </a:ext>
            </a:extLst>
          </p:cNvPr>
          <p:cNvSpPr txBox="1"/>
          <p:nvPr/>
        </p:nvSpPr>
        <p:spPr bwMode="auto">
          <a:xfrm>
            <a:off x="0" y="1"/>
            <a:ext cx="12192000" cy="1069676"/>
          </a:xfrm>
          <a:prstGeom prst="rect">
            <a:avLst/>
          </a:prstGeom>
          <a:solidFill>
            <a:srgbClr val="800000"/>
          </a:solid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rtlCol="0" anchor="ctr" anchorCtr="0" compatLnSpc="1">
            <a:prstTxWarp prst="textNoShape">
              <a:avLst/>
            </a:prstTxWarp>
            <a:normAutofit/>
          </a:bodyPr>
          <a:lstStyle/>
          <a:p>
            <a:pPr algn="ctr" defTabSz="342891">
              <a:lnSpc>
                <a:spcPct val="90000"/>
              </a:lnSpc>
              <a:spcAft>
                <a:spcPts val="800"/>
              </a:spcAft>
            </a:pPr>
            <a:r>
              <a:rPr lang="en-US" sz="3300" kern="1200" dirty="0">
                <a:solidFill>
                  <a:schemeClr val="bg1">
                    <a:lumMod val="95000"/>
                  </a:schemeClr>
                </a:solidFill>
                <a:latin typeface="+mj-lt"/>
                <a:ea typeface="ＭＳ Ｐゴシック" charset="0"/>
                <a:cs typeface="ＭＳ Ｐゴシック" charset="0"/>
              </a:rPr>
              <a:t>Bias and Fairness Workflow</a:t>
            </a:r>
            <a:endParaRPr lang="en-US" sz="3300" b="1" kern="1200" dirty="0">
              <a:solidFill>
                <a:schemeClr val="bg1">
                  <a:lumMod val="95000"/>
                </a:schemeClr>
              </a:solidFill>
              <a:latin typeface="+mj-lt"/>
              <a:ea typeface="ＭＳ Ｐゴシック" charset="0"/>
              <a:cs typeface="ＭＳ Ｐゴシック" charset="0"/>
            </a:endParaRPr>
          </a:p>
        </p:txBody>
      </p:sp>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2499982344"/>
              </p:ext>
            </p:extLst>
          </p:nvPr>
        </p:nvGraphicFramePr>
        <p:xfrm>
          <a:off x="297707" y="1353807"/>
          <a:ext cx="11666363" cy="4954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C32DC01-EE01-FE4F-94D1-E31C3017D36E}"/>
              </a:ext>
            </a:extLst>
          </p:cNvPr>
          <p:cNvSpPr txBox="1"/>
          <p:nvPr/>
        </p:nvSpPr>
        <p:spPr>
          <a:xfrm>
            <a:off x="297707" y="4466896"/>
            <a:ext cx="1303283" cy="523220"/>
          </a:xfrm>
          <a:prstGeom prst="rect">
            <a:avLst/>
          </a:prstGeom>
          <a:noFill/>
        </p:spPr>
        <p:txBody>
          <a:bodyPr wrap="square" rtlCol="0">
            <a:spAutoFit/>
          </a:bodyPr>
          <a:lstStyle/>
          <a:p>
            <a:r>
              <a:rPr lang="en-US" dirty="0"/>
              <a:t>- Metrics(s)</a:t>
            </a:r>
          </a:p>
          <a:p>
            <a:r>
              <a:rPr lang="en-US" dirty="0"/>
              <a:t>- Groups</a:t>
            </a:r>
          </a:p>
        </p:txBody>
      </p:sp>
      <p:sp>
        <p:nvSpPr>
          <p:cNvPr id="5" name="TextBox 4">
            <a:extLst>
              <a:ext uri="{FF2B5EF4-FFF2-40B4-BE49-F238E27FC236}">
                <a16:creationId xmlns:a16="http://schemas.microsoft.com/office/drawing/2014/main" id="{7FA0580B-D9F4-224F-A56B-CF9260246127}"/>
              </a:ext>
            </a:extLst>
          </p:cNvPr>
          <p:cNvSpPr txBox="1"/>
          <p:nvPr/>
        </p:nvSpPr>
        <p:spPr>
          <a:xfrm>
            <a:off x="2247375" y="4466896"/>
            <a:ext cx="1557370" cy="954107"/>
          </a:xfrm>
          <a:prstGeom prst="rect">
            <a:avLst/>
          </a:prstGeom>
          <a:noFill/>
        </p:spPr>
        <p:txBody>
          <a:bodyPr wrap="square" rtlCol="0">
            <a:spAutoFit/>
          </a:bodyPr>
          <a:lstStyle/>
          <a:p>
            <a:r>
              <a:rPr lang="en-US" dirty="0"/>
              <a:t>- Audit model(s) for bias across metric(s) and groups</a:t>
            </a:r>
          </a:p>
        </p:txBody>
      </p:sp>
      <p:sp>
        <p:nvSpPr>
          <p:cNvPr id="6" name="TextBox 5">
            <a:extLst>
              <a:ext uri="{FF2B5EF4-FFF2-40B4-BE49-F238E27FC236}">
                <a16:creationId xmlns:a16="http://schemas.microsoft.com/office/drawing/2014/main" id="{2B01B1F3-36E0-7F4C-A29C-B46D954A5A00}"/>
              </a:ext>
            </a:extLst>
          </p:cNvPr>
          <p:cNvSpPr txBox="1"/>
          <p:nvPr/>
        </p:nvSpPr>
        <p:spPr>
          <a:xfrm>
            <a:off x="4197043" y="4521476"/>
            <a:ext cx="1557370" cy="954107"/>
          </a:xfrm>
          <a:prstGeom prst="rect">
            <a:avLst/>
          </a:prstGeom>
          <a:noFill/>
        </p:spPr>
        <p:txBody>
          <a:bodyPr wrap="square" rtlCol="0">
            <a:spAutoFit/>
          </a:bodyPr>
          <a:lstStyle/>
          <a:p>
            <a:pPr marL="285750" indent="-285750">
              <a:buFontTx/>
              <a:buChar char="-"/>
            </a:pPr>
            <a:r>
              <a:rPr lang="en-US" dirty="0"/>
              <a:t>Data</a:t>
            </a:r>
          </a:p>
          <a:p>
            <a:pPr marL="285750" indent="-285750">
              <a:buFontTx/>
              <a:buChar char="-"/>
            </a:pPr>
            <a:r>
              <a:rPr lang="en-US" dirty="0"/>
              <a:t>ML pipeline components</a:t>
            </a:r>
          </a:p>
          <a:p>
            <a:pPr marL="285750" indent="-285750">
              <a:buFontTx/>
              <a:buChar char="-"/>
            </a:pPr>
            <a:r>
              <a:rPr lang="en-US" dirty="0"/>
              <a:t>Actions</a:t>
            </a:r>
          </a:p>
        </p:txBody>
      </p:sp>
      <p:sp>
        <p:nvSpPr>
          <p:cNvPr id="7" name="TextBox 6">
            <a:extLst>
              <a:ext uri="{FF2B5EF4-FFF2-40B4-BE49-F238E27FC236}">
                <a16:creationId xmlns:a16="http://schemas.microsoft.com/office/drawing/2014/main" id="{9ED1C7C8-F5CA-FA4F-B228-4D0DA7B8BE91}"/>
              </a:ext>
            </a:extLst>
          </p:cNvPr>
          <p:cNvSpPr txBox="1"/>
          <p:nvPr/>
        </p:nvSpPr>
        <p:spPr>
          <a:xfrm>
            <a:off x="6052120" y="4466896"/>
            <a:ext cx="1841151" cy="954107"/>
          </a:xfrm>
          <a:prstGeom prst="rect">
            <a:avLst/>
          </a:prstGeom>
          <a:noFill/>
        </p:spPr>
        <p:txBody>
          <a:bodyPr wrap="square" rtlCol="0">
            <a:spAutoFit/>
          </a:bodyPr>
          <a:lstStyle/>
          <a:p>
            <a:pPr marL="285750" indent="-285750">
              <a:buFontTx/>
              <a:buChar char="-"/>
            </a:pPr>
            <a:r>
              <a:rPr lang="en-US" dirty="0"/>
              <a:t>Pre-Processing</a:t>
            </a:r>
          </a:p>
          <a:p>
            <a:pPr marL="285750" indent="-285750">
              <a:buFontTx/>
              <a:buChar char="-"/>
            </a:pPr>
            <a:r>
              <a:rPr lang="en-US" dirty="0"/>
              <a:t>Modeling (e.g. regularization)</a:t>
            </a:r>
          </a:p>
          <a:p>
            <a:pPr marL="285750" indent="-285750">
              <a:buFontTx/>
              <a:buChar char="-"/>
            </a:pPr>
            <a:r>
              <a:rPr lang="en-US" dirty="0"/>
              <a:t>Post-processing</a:t>
            </a:r>
          </a:p>
        </p:txBody>
      </p:sp>
      <p:sp>
        <p:nvSpPr>
          <p:cNvPr id="8" name="TextBox 7">
            <a:extLst>
              <a:ext uri="{FF2B5EF4-FFF2-40B4-BE49-F238E27FC236}">
                <a16:creationId xmlns:a16="http://schemas.microsoft.com/office/drawing/2014/main" id="{C8A4DBAD-EFA0-B342-AEEE-7AF7802D44C3}"/>
              </a:ext>
            </a:extLst>
          </p:cNvPr>
          <p:cNvSpPr txBox="1"/>
          <p:nvPr/>
        </p:nvSpPr>
        <p:spPr>
          <a:xfrm>
            <a:off x="8087519" y="4459306"/>
            <a:ext cx="1841151" cy="738664"/>
          </a:xfrm>
          <a:prstGeom prst="rect">
            <a:avLst/>
          </a:prstGeom>
          <a:noFill/>
        </p:spPr>
        <p:txBody>
          <a:bodyPr wrap="square" rtlCol="0">
            <a:spAutoFit/>
          </a:bodyPr>
          <a:lstStyle/>
          <a:p>
            <a:pPr marL="285750" indent="-285750">
              <a:buFontTx/>
              <a:buChar char="-"/>
            </a:pPr>
            <a:r>
              <a:rPr lang="en-US" dirty="0"/>
              <a:t>Design appropriate actions</a:t>
            </a:r>
          </a:p>
        </p:txBody>
      </p:sp>
    </p:spTree>
    <p:extLst>
      <p:ext uri="{BB962C8B-B14F-4D97-AF65-F5344CB8AC3E}">
        <p14:creationId xmlns:p14="http://schemas.microsoft.com/office/powerpoint/2010/main" val="2389727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2" name="Title 1">
            <a:extLst>
              <a:ext uri="{FF2B5EF4-FFF2-40B4-BE49-F238E27FC236}">
                <a16:creationId xmlns:a16="http://schemas.microsoft.com/office/drawing/2014/main" id="{03387B15-C438-0144-A7C2-EDD3D4630BE1}"/>
              </a:ext>
            </a:extLst>
          </p:cNvPr>
          <p:cNvSpPr>
            <a:spLocks noGrp="1"/>
          </p:cNvSpPr>
          <p:nvPr>
            <p:ph type="title"/>
          </p:nvPr>
        </p:nvSpPr>
        <p:spPr/>
        <p:txBody>
          <a:bodyPr/>
          <a:lstStyle/>
          <a:p>
            <a:r>
              <a:rPr lang="en-US" sz="4800" dirty="0"/>
              <a:t>Bias Audit Flow</a:t>
            </a:r>
          </a:p>
        </p:txBody>
      </p:sp>
      <p:sp>
        <p:nvSpPr>
          <p:cNvPr id="982" name="Google Shape;982;p121"/>
          <p:cNvSpPr txBox="1">
            <a:spLocks noGrp="1"/>
          </p:cNvSpPr>
          <p:nvPr>
            <p:ph type="body" idx="1"/>
          </p:nvPr>
        </p:nvSpPr>
        <p:spPr>
          <a:xfrm>
            <a:off x="415600" y="1203158"/>
            <a:ext cx="8487768" cy="4888675"/>
          </a:xfrm>
          <a:prstGeom prst="rect">
            <a:avLst/>
          </a:prstGeom>
        </p:spPr>
        <p:txBody>
          <a:bodyPr spcFirstLastPara="1" wrap="square" lIns="121900" tIns="121900" rIns="121900" bIns="121900" anchor="t" anchorCtr="0">
            <a:noAutofit/>
          </a:bodyPr>
          <a:lstStyle/>
          <a:p>
            <a:pPr marL="0" indent="0" algn="ctr">
              <a:spcBef>
                <a:spcPts val="853"/>
              </a:spcBef>
              <a:buNone/>
            </a:pPr>
            <a:r>
              <a:rPr lang="en" b="1" dirty="0">
                <a:solidFill>
                  <a:srgbClr val="34495E"/>
                </a:solidFill>
                <a:latin typeface="Lato"/>
                <a:ea typeface="Lato"/>
                <a:cs typeface="Lato"/>
                <a:sym typeface="Lato"/>
              </a:rPr>
              <a:t>Race</a:t>
            </a:r>
            <a:endParaRPr b="1" dirty="0">
              <a:solidFill>
                <a:srgbClr val="34495E"/>
              </a:solidFill>
              <a:latin typeface="Lato"/>
              <a:ea typeface="Lato"/>
              <a:cs typeface="Lato"/>
              <a:sym typeface="Lato"/>
            </a:endParaRPr>
          </a:p>
          <a:p>
            <a:pPr marL="0" indent="0" algn="ctr">
              <a:spcBef>
                <a:spcPts val="853"/>
              </a:spcBef>
              <a:buNone/>
            </a:pPr>
            <a:r>
              <a:rPr lang="en" b="1" dirty="0">
                <a:solidFill>
                  <a:srgbClr val="34495E"/>
                </a:solidFill>
                <a:latin typeface="Lato"/>
                <a:ea typeface="Lato"/>
                <a:cs typeface="Lato"/>
                <a:sym typeface="Lato"/>
              </a:rPr>
              <a:t>Sex</a:t>
            </a:r>
            <a:endParaRPr b="1" dirty="0">
              <a:solidFill>
                <a:srgbClr val="34495E"/>
              </a:solidFill>
              <a:latin typeface="Lato"/>
              <a:ea typeface="Lato"/>
              <a:cs typeface="Lato"/>
              <a:sym typeface="Lato"/>
            </a:endParaRPr>
          </a:p>
          <a:p>
            <a:pPr marL="0" indent="0" algn="ctr">
              <a:spcBef>
                <a:spcPts val="853"/>
              </a:spcBef>
              <a:buNone/>
            </a:pPr>
            <a:r>
              <a:rPr lang="en" b="1" dirty="0">
                <a:solidFill>
                  <a:srgbClr val="34495E"/>
                </a:solidFill>
                <a:latin typeface="Lato"/>
                <a:ea typeface="Lato"/>
                <a:cs typeface="Lato"/>
                <a:sym typeface="Lato"/>
              </a:rPr>
              <a:t>Age</a:t>
            </a:r>
            <a:endParaRPr b="1" dirty="0">
              <a:solidFill>
                <a:srgbClr val="34495E"/>
              </a:solidFill>
              <a:latin typeface="Lato"/>
              <a:ea typeface="Lato"/>
              <a:cs typeface="Lato"/>
              <a:sym typeface="Lato"/>
            </a:endParaRPr>
          </a:p>
        </p:txBody>
      </p:sp>
      <p:sp>
        <p:nvSpPr>
          <p:cNvPr id="984" name="Google Shape;984;p121"/>
          <p:cNvSpPr txBox="1">
            <a:spLocks noGrp="1"/>
          </p:cNvSpPr>
          <p:nvPr>
            <p:ph type="body" idx="4294967295"/>
          </p:nvPr>
        </p:nvSpPr>
        <p:spPr>
          <a:xfrm>
            <a:off x="5849102" y="1758025"/>
            <a:ext cx="3671887" cy="1562100"/>
          </a:xfrm>
          <a:prstGeom prst="rect">
            <a:avLst/>
          </a:prstGeom>
        </p:spPr>
        <p:txBody>
          <a:bodyPr spcFirstLastPara="1" wrap="square" lIns="121900" tIns="121900" rIns="121900" bIns="121900" anchor="t" anchorCtr="0">
            <a:noAutofit/>
          </a:bodyPr>
          <a:lstStyle/>
          <a:p>
            <a:pPr marL="0" indent="0" algn="ctr">
              <a:spcBef>
                <a:spcPts val="853"/>
              </a:spcBef>
              <a:buNone/>
            </a:pPr>
            <a:r>
              <a:rPr lang="en" b="1" dirty="0">
                <a:solidFill>
                  <a:srgbClr val="34495E"/>
                </a:solidFill>
                <a:latin typeface="Lato"/>
                <a:ea typeface="Lato"/>
                <a:cs typeface="Lato"/>
                <a:sym typeface="Lato"/>
              </a:rPr>
              <a:t>Equal False </a:t>
            </a:r>
            <a:endParaRPr b="1" dirty="0">
              <a:solidFill>
                <a:srgbClr val="34495E"/>
              </a:solidFill>
              <a:latin typeface="Lato"/>
              <a:ea typeface="Lato"/>
              <a:cs typeface="Lato"/>
              <a:sym typeface="Lato"/>
            </a:endParaRPr>
          </a:p>
          <a:p>
            <a:pPr marL="0" indent="0" algn="ctr">
              <a:spcBef>
                <a:spcPts val="853"/>
              </a:spcBef>
              <a:buNone/>
            </a:pPr>
            <a:r>
              <a:rPr lang="en" b="1" dirty="0">
                <a:solidFill>
                  <a:srgbClr val="34495E"/>
                </a:solidFill>
                <a:latin typeface="Lato"/>
                <a:ea typeface="Lato"/>
                <a:cs typeface="Lato"/>
                <a:sym typeface="Lato"/>
              </a:rPr>
              <a:t>Omission Rate</a:t>
            </a:r>
            <a:endParaRPr b="1" dirty="0">
              <a:solidFill>
                <a:srgbClr val="34495E"/>
              </a:solidFill>
              <a:latin typeface="Lato"/>
              <a:ea typeface="Lato"/>
              <a:cs typeface="Lato"/>
              <a:sym typeface="Lato"/>
            </a:endParaRPr>
          </a:p>
        </p:txBody>
      </p:sp>
      <p:pic>
        <p:nvPicPr>
          <p:cNvPr id="983" name="Google Shape;983;p121"/>
          <p:cNvPicPr preferRelativeResize="0"/>
          <p:nvPr/>
        </p:nvPicPr>
        <p:blipFill>
          <a:blip r:embed="rId3">
            <a:alphaModFix/>
          </a:blip>
          <a:stretch>
            <a:fillRect/>
          </a:stretch>
        </p:blipFill>
        <p:spPr>
          <a:xfrm>
            <a:off x="9711586" y="1808633"/>
            <a:ext cx="1037100" cy="1037100"/>
          </a:xfrm>
          <a:prstGeom prst="rect">
            <a:avLst/>
          </a:prstGeom>
          <a:noFill/>
          <a:ln>
            <a:noFill/>
          </a:ln>
        </p:spPr>
      </p:pic>
      <p:pic>
        <p:nvPicPr>
          <p:cNvPr id="985" name="Google Shape;985;p121"/>
          <p:cNvPicPr preferRelativeResize="0"/>
          <p:nvPr/>
        </p:nvPicPr>
        <p:blipFill>
          <a:blip r:embed="rId4">
            <a:alphaModFix/>
          </a:blip>
          <a:stretch>
            <a:fillRect/>
          </a:stretch>
        </p:blipFill>
        <p:spPr>
          <a:xfrm>
            <a:off x="203201" y="2969433"/>
            <a:ext cx="11785599" cy="1608691"/>
          </a:xfrm>
          <a:prstGeom prst="rect">
            <a:avLst/>
          </a:prstGeom>
          <a:noFill/>
          <a:ln>
            <a:noFill/>
          </a:ln>
        </p:spPr>
      </p:pic>
      <p:sp>
        <p:nvSpPr>
          <p:cNvPr id="8" name="Google Shape;981;p121">
            <a:extLst>
              <a:ext uri="{FF2B5EF4-FFF2-40B4-BE49-F238E27FC236}">
                <a16:creationId xmlns:a16="http://schemas.microsoft.com/office/drawing/2014/main" id="{9AE90B6F-5D72-264F-A354-FCBA0C454859}"/>
              </a:ext>
            </a:extLst>
          </p:cNvPr>
          <p:cNvSpPr txBox="1">
            <a:spLocks/>
          </p:cNvSpPr>
          <p:nvPr/>
        </p:nvSpPr>
        <p:spPr bwMode="auto">
          <a:xfrm>
            <a:off x="-202021" y="2085095"/>
            <a:ext cx="3441107" cy="15624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spcFirstLastPara="1" vert="horz" wrap="square" lIns="121900" tIns="121900" rIns="121900" bIns="121900" numCol="1" anchor="t" anchorCtr="0" compatLnSpc="1">
            <a:prstTxWarp prst="textNoShape">
              <a:avLst/>
            </a:prstTxWarp>
            <a:noAutofit/>
          </a:bodyPr>
          <a:lstStyle>
            <a:lvl1pPr marL="192881" indent="-192881" algn="l" defTabSz="257175" rtl="0" eaLnBrk="1" fontAlgn="base" hangingPunct="1">
              <a:spcBef>
                <a:spcPct val="20000"/>
              </a:spcBef>
              <a:spcAft>
                <a:spcPct val="0"/>
              </a:spcAft>
              <a:buFont typeface="Arial" charset="0"/>
              <a:buChar char="•"/>
              <a:defRPr sz="1800" kern="1200">
                <a:solidFill>
                  <a:schemeClr val="tx1"/>
                </a:solidFill>
                <a:latin typeface="+mn-lt"/>
                <a:ea typeface="ＭＳ Ｐゴシック" charset="0"/>
                <a:cs typeface="ＭＳ Ｐゴシック" charset="0"/>
              </a:defRPr>
            </a:lvl1pPr>
            <a:lvl2pPr marL="417910" indent="-160735" algn="l" defTabSz="257175" rtl="0" eaLnBrk="1" fontAlgn="base" hangingPunct="1">
              <a:spcBef>
                <a:spcPct val="20000"/>
              </a:spcBef>
              <a:spcAft>
                <a:spcPct val="0"/>
              </a:spcAft>
              <a:buFont typeface="Arial" charset="0"/>
              <a:buChar char="–"/>
              <a:defRPr sz="1575" kern="1200">
                <a:solidFill>
                  <a:schemeClr val="tx1"/>
                </a:solidFill>
                <a:latin typeface="+mn-lt"/>
                <a:ea typeface="ＭＳ Ｐゴシック" charset="0"/>
                <a:cs typeface="+mn-cs"/>
              </a:defRPr>
            </a:lvl2pPr>
            <a:lvl3pPr marL="642938" indent="-128588" algn="l" defTabSz="257175" rtl="0" eaLnBrk="1" fontAlgn="base" hangingPunct="1">
              <a:spcBef>
                <a:spcPct val="20000"/>
              </a:spcBef>
              <a:spcAft>
                <a:spcPct val="0"/>
              </a:spcAft>
              <a:buFont typeface="Arial" charset="0"/>
              <a:buChar char="•"/>
              <a:defRPr sz="1350" kern="1200">
                <a:solidFill>
                  <a:schemeClr val="tx1"/>
                </a:solidFill>
                <a:latin typeface="+mn-lt"/>
                <a:ea typeface="ＭＳ Ｐゴシック" charset="0"/>
                <a:cs typeface="+mn-cs"/>
              </a:defRPr>
            </a:lvl3pPr>
            <a:lvl4pPr marL="900113" indent="-128588" algn="l" defTabSz="257175" rtl="0" eaLnBrk="1" fontAlgn="base" hangingPunct="1">
              <a:spcBef>
                <a:spcPct val="20000"/>
              </a:spcBef>
              <a:spcAft>
                <a:spcPct val="0"/>
              </a:spcAft>
              <a:buFont typeface="Arial" charset="0"/>
              <a:buChar char="–"/>
              <a:defRPr sz="1125" kern="1200">
                <a:solidFill>
                  <a:schemeClr val="tx1"/>
                </a:solidFill>
                <a:latin typeface="+mn-lt"/>
                <a:ea typeface="ＭＳ Ｐゴシック" charset="0"/>
                <a:cs typeface="+mn-cs"/>
              </a:defRPr>
            </a:lvl4pPr>
            <a:lvl5pPr marL="1157288" indent="-128588" algn="l" defTabSz="257175" rtl="0" eaLnBrk="1" fontAlgn="base" hangingPunct="1">
              <a:spcBef>
                <a:spcPct val="20000"/>
              </a:spcBef>
              <a:spcAft>
                <a:spcPct val="0"/>
              </a:spcAft>
              <a:buFont typeface="Arial" charset="0"/>
              <a:buChar char="»"/>
              <a:defRPr sz="1125" kern="1200">
                <a:solidFill>
                  <a:schemeClr val="tx1"/>
                </a:solidFill>
                <a:latin typeface="+mn-lt"/>
                <a:ea typeface="ＭＳ Ｐゴシック" charset="0"/>
                <a:cs typeface="+mn-cs"/>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ctr">
              <a:spcBef>
                <a:spcPts val="853"/>
              </a:spcBef>
              <a:spcAft>
                <a:spcPts val="0"/>
              </a:spcAft>
              <a:buNone/>
            </a:pPr>
            <a:r>
              <a:rPr lang="en-US" sz="2400" b="1" dirty="0">
                <a:solidFill>
                  <a:srgbClr val="34495E"/>
                </a:solidFill>
                <a:latin typeface="Lato"/>
                <a:ea typeface="Lato"/>
                <a:cs typeface="Lato"/>
                <a:sym typeface="Lato"/>
              </a:rPr>
              <a:t>Risk Score and Outcomes</a:t>
            </a:r>
          </a:p>
        </p:txBody>
      </p:sp>
      <p:pic>
        <p:nvPicPr>
          <p:cNvPr id="9" name="Google Shape;983;p121">
            <a:extLst>
              <a:ext uri="{FF2B5EF4-FFF2-40B4-BE49-F238E27FC236}">
                <a16:creationId xmlns:a16="http://schemas.microsoft.com/office/drawing/2014/main" id="{BD1958FE-363B-B948-8C3F-AE57CBE8BB31}"/>
              </a:ext>
            </a:extLst>
          </p:cNvPr>
          <p:cNvPicPr preferRelativeResize="0"/>
          <p:nvPr/>
        </p:nvPicPr>
        <p:blipFill>
          <a:blip r:embed="rId3">
            <a:alphaModFix/>
          </a:blip>
          <a:stretch>
            <a:fillRect/>
          </a:stretch>
        </p:blipFill>
        <p:spPr>
          <a:xfrm rot="10800000">
            <a:off x="10739200" y="1881725"/>
            <a:ext cx="1037100" cy="1037100"/>
          </a:xfrm>
          <a:prstGeom prst="rect">
            <a:avLst/>
          </a:prstGeom>
          <a:noFill/>
          <a:ln>
            <a:noFill/>
          </a:ln>
        </p:spPr>
      </p:pic>
    </p:spTree>
    <p:extLst>
      <p:ext uri="{BB962C8B-B14F-4D97-AF65-F5344CB8AC3E}">
        <p14:creationId xmlns:p14="http://schemas.microsoft.com/office/powerpoint/2010/main" val="2527565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3D91F4-A637-8243-B05F-14F3473AD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373" y="1207167"/>
            <a:ext cx="5049253" cy="50492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193BF54-2832-DC43-9DA2-F5B5BE8061CD}"/>
              </a:ext>
            </a:extLst>
          </p:cNvPr>
          <p:cNvSpPr/>
          <p:nvPr/>
        </p:nvSpPr>
        <p:spPr>
          <a:xfrm>
            <a:off x="3047999" y="6386561"/>
            <a:ext cx="6096000" cy="400110"/>
          </a:xfrm>
          <a:prstGeom prst="rect">
            <a:avLst/>
          </a:prstGeom>
        </p:spPr>
        <p:txBody>
          <a:bodyPr>
            <a:spAutoFit/>
          </a:bodyPr>
          <a:lstStyle/>
          <a:p>
            <a:pPr algn="ctr"/>
            <a:r>
              <a:rPr lang="en-US" sz="2000" u="sng" dirty="0">
                <a:solidFill>
                  <a:srgbClr val="0097A7"/>
                </a:solidFill>
                <a:latin typeface="Arial" panose="020B0604020202020204" pitchFamily="34" charset="0"/>
                <a:hlinkClick r:id="rId3"/>
              </a:rPr>
              <a:t>http://www.datasciencepublicpolicy.org/aequitas/</a:t>
            </a:r>
            <a:endParaRPr lang="en-US" sz="2000" dirty="0"/>
          </a:p>
        </p:txBody>
      </p:sp>
      <p:sp>
        <p:nvSpPr>
          <p:cNvPr id="6" name="Title 1">
            <a:extLst>
              <a:ext uri="{FF2B5EF4-FFF2-40B4-BE49-F238E27FC236}">
                <a16:creationId xmlns:a16="http://schemas.microsoft.com/office/drawing/2014/main" id="{B6C2ED66-733C-CF4C-A24B-3367976D8F13}"/>
              </a:ext>
            </a:extLst>
          </p:cNvPr>
          <p:cNvSpPr>
            <a:spLocks noGrp="1"/>
          </p:cNvSpPr>
          <p:nvPr>
            <p:ph type="title"/>
          </p:nvPr>
        </p:nvSpPr>
        <p:spPr>
          <a:xfrm>
            <a:off x="415600" y="86563"/>
            <a:ext cx="11360700" cy="763500"/>
          </a:xfrm>
        </p:spPr>
        <p:txBody>
          <a:bodyPr/>
          <a:lstStyle/>
          <a:p>
            <a:r>
              <a:rPr lang="en-US" sz="4800" dirty="0"/>
              <a:t>Bias Audit</a:t>
            </a:r>
          </a:p>
        </p:txBody>
      </p:sp>
    </p:spTree>
    <p:extLst>
      <p:ext uri="{BB962C8B-B14F-4D97-AF65-F5344CB8AC3E}">
        <p14:creationId xmlns:p14="http://schemas.microsoft.com/office/powerpoint/2010/main" val="3425902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62AD9F-7B90-F94A-B332-B60EED931D73}"/>
              </a:ext>
            </a:extLst>
          </p:cNvPr>
          <p:cNvSpPr>
            <a:spLocks noGrp="1"/>
          </p:cNvSpPr>
          <p:nvPr>
            <p:ph type="title"/>
          </p:nvPr>
        </p:nvSpPr>
        <p:spPr>
          <a:xfrm>
            <a:off x="415600" y="86563"/>
            <a:ext cx="11360700" cy="763500"/>
          </a:xfrm>
        </p:spPr>
        <p:txBody>
          <a:bodyPr/>
          <a:lstStyle/>
          <a:p>
            <a:r>
              <a:rPr lang="en-US" sz="4800" dirty="0"/>
              <a:t>Auditing COMPAS Disparities</a:t>
            </a:r>
          </a:p>
        </p:txBody>
      </p:sp>
      <p:pic>
        <p:nvPicPr>
          <p:cNvPr id="5122" name="Picture 2">
            <a:extLst>
              <a:ext uri="{FF2B5EF4-FFF2-40B4-BE49-F238E27FC236}">
                <a16:creationId xmlns:a16="http://schemas.microsoft.com/office/drawing/2014/main" id="{887D6C6C-88DC-4645-9EAA-F57C5ECBF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25663"/>
            <a:ext cx="12192000" cy="260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6298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Auditing COMPAS Disparities</a:t>
            </a:r>
          </a:p>
        </p:txBody>
      </p:sp>
      <p:pic>
        <p:nvPicPr>
          <p:cNvPr id="6146" name="Picture 2">
            <a:extLst>
              <a:ext uri="{FF2B5EF4-FFF2-40B4-BE49-F238E27FC236}">
                <a16:creationId xmlns:a16="http://schemas.microsoft.com/office/drawing/2014/main" id="{035B0AF9-ED10-B141-884F-3372F07DA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3188"/>
            <a:ext cx="12192000" cy="4110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2613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Child Welfare Case Study</a:t>
            </a:r>
          </a:p>
        </p:txBody>
      </p:sp>
      <p:pic>
        <p:nvPicPr>
          <p:cNvPr id="2" name="Picture 1">
            <a:extLst>
              <a:ext uri="{FF2B5EF4-FFF2-40B4-BE49-F238E27FC236}">
                <a16:creationId xmlns:a16="http://schemas.microsoft.com/office/drawing/2014/main" id="{629ADB07-237D-854C-9019-216CC1229206}"/>
              </a:ext>
            </a:extLst>
          </p:cNvPr>
          <p:cNvPicPr>
            <a:picLocks noChangeAspect="1"/>
          </p:cNvPicPr>
          <p:nvPr/>
        </p:nvPicPr>
        <p:blipFill>
          <a:blip r:embed="rId2"/>
          <a:stretch>
            <a:fillRect/>
          </a:stretch>
        </p:blipFill>
        <p:spPr>
          <a:xfrm>
            <a:off x="1747451" y="1191219"/>
            <a:ext cx="8697097" cy="5580218"/>
          </a:xfrm>
          <a:prstGeom prst="rect">
            <a:avLst/>
          </a:prstGeom>
        </p:spPr>
      </p:pic>
    </p:spTree>
    <p:extLst>
      <p:ext uri="{BB962C8B-B14F-4D97-AF65-F5344CB8AC3E}">
        <p14:creationId xmlns:p14="http://schemas.microsoft.com/office/powerpoint/2010/main" val="18028458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Child Welfare Case Study</a:t>
            </a:r>
          </a:p>
        </p:txBody>
      </p:sp>
      <p:pic>
        <p:nvPicPr>
          <p:cNvPr id="3" name="Picture 2">
            <a:extLst>
              <a:ext uri="{FF2B5EF4-FFF2-40B4-BE49-F238E27FC236}">
                <a16:creationId xmlns:a16="http://schemas.microsoft.com/office/drawing/2014/main" id="{F4EFBC49-7052-FC4F-8279-76217D2D5D27}"/>
              </a:ext>
            </a:extLst>
          </p:cNvPr>
          <p:cNvPicPr>
            <a:picLocks noChangeAspect="1"/>
          </p:cNvPicPr>
          <p:nvPr/>
        </p:nvPicPr>
        <p:blipFill>
          <a:blip r:embed="rId2"/>
          <a:stretch>
            <a:fillRect/>
          </a:stretch>
        </p:blipFill>
        <p:spPr>
          <a:xfrm>
            <a:off x="415650" y="1116333"/>
            <a:ext cx="11360700" cy="5655104"/>
          </a:xfrm>
          <a:prstGeom prst="rect">
            <a:avLst/>
          </a:prstGeom>
        </p:spPr>
      </p:pic>
    </p:spTree>
    <p:extLst>
      <p:ext uri="{BB962C8B-B14F-4D97-AF65-F5344CB8AC3E}">
        <p14:creationId xmlns:p14="http://schemas.microsoft.com/office/powerpoint/2010/main" val="3406543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F2A94-A63F-6149-AA28-2E35B60E3D3E}"/>
              </a:ext>
            </a:extLst>
          </p:cNvPr>
          <p:cNvSpPr>
            <a:spLocks noGrp="1"/>
          </p:cNvSpPr>
          <p:nvPr>
            <p:ph type="title"/>
          </p:nvPr>
        </p:nvSpPr>
        <p:spPr/>
        <p:txBody>
          <a:bodyPr/>
          <a:lstStyle/>
          <a:p>
            <a:endParaRPr lang="en-US"/>
          </a:p>
        </p:txBody>
      </p:sp>
      <p:graphicFrame>
        <p:nvGraphicFramePr>
          <p:cNvPr id="3" name="Diagram 2">
            <a:extLst>
              <a:ext uri="{FF2B5EF4-FFF2-40B4-BE49-F238E27FC236}">
                <a16:creationId xmlns:a16="http://schemas.microsoft.com/office/drawing/2014/main" id="{8E902576-68A9-6E48-B0FE-5B1889953DC8}"/>
              </a:ext>
            </a:extLst>
          </p:cNvPr>
          <p:cNvGraphicFramePr/>
          <p:nvPr/>
        </p:nvGraphicFramePr>
        <p:xfrm>
          <a:off x="180467" y="0"/>
          <a:ext cx="117764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2C99BF2-C81A-5246-89D3-E49BCDCAD699}"/>
              </a:ext>
            </a:extLst>
          </p:cNvPr>
          <p:cNvSpPr/>
          <p:nvPr/>
        </p:nvSpPr>
        <p:spPr>
          <a:xfrm>
            <a:off x="3224587" y="2534144"/>
            <a:ext cx="2534195" cy="178961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6000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Child Welfare Case Study</a:t>
            </a:r>
          </a:p>
        </p:txBody>
      </p:sp>
      <p:grpSp>
        <p:nvGrpSpPr>
          <p:cNvPr id="6" name="Group 5">
            <a:extLst>
              <a:ext uri="{FF2B5EF4-FFF2-40B4-BE49-F238E27FC236}">
                <a16:creationId xmlns:a16="http://schemas.microsoft.com/office/drawing/2014/main" id="{C440E17F-5851-0B43-ACDE-7D913A3E26B7}"/>
              </a:ext>
            </a:extLst>
          </p:cNvPr>
          <p:cNvGrpSpPr/>
          <p:nvPr/>
        </p:nvGrpSpPr>
        <p:grpSpPr>
          <a:xfrm>
            <a:off x="499822" y="1620896"/>
            <a:ext cx="11192256" cy="4025614"/>
            <a:chOff x="268224" y="1634343"/>
            <a:chExt cx="11192256" cy="4025614"/>
          </a:xfrm>
        </p:grpSpPr>
        <p:sp>
          <p:nvSpPr>
            <p:cNvPr id="2" name="TextBox 1">
              <a:extLst>
                <a:ext uri="{FF2B5EF4-FFF2-40B4-BE49-F238E27FC236}">
                  <a16:creationId xmlns:a16="http://schemas.microsoft.com/office/drawing/2014/main" id="{506519BE-A424-304C-8101-7BEA58FB69FF}"/>
                </a:ext>
              </a:extLst>
            </p:cNvPr>
            <p:cNvSpPr txBox="1"/>
            <p:nvPr/>
          </p:nvSpPr>
          <p:spPr>
            <a:xfrm>
              <a:off x="268224" y="1634343"/>
              <a:ext cx="11192256" cy="3662541"/>
            </a:xfrm>
            <a:prstGeom prst="rect">
              <a:avLst/>
            </a:prstGeom>
            <a:noFill/>
          </p:spPr>
          <p:txBody>
            <a:bodyPr wrap="square" rtlCol="0">
              <a:spAutoFit/>
            </a:bodyPr>
            <a:lstStyle/>
            <a:p>
              <a:r>
                <a:rPr lang="en-US" sz="7200" dirty="0"/>
                <a:t>“</a:t>
              </a:r>
              <a:r>
                <a:rPr lang="en-US" sz="3200" i="1" dirty="0"/>
                <a:t>We see that even though the ROC curves lie quite close to one another for most groups, the chosen threshold corresponds to different points on the ROC curves for different groups…. This FPR imbalance could lead to a perception that Mixed-race families are over- investigated relative to White families.</a:t>
              </a:r>
            </a:p>
          </p:txBody>
        </p:sp>
        <p:sp>
          <p:nvSpPr>
            <p:cNvPr id="4" name="Rectangle 3">
              <a:extLst>
                <a:ext uri="{FF2B5EF4-FFF2-40B4-BE49-F238E27FC236}">
                  <a16:creationId xmlns:a16="http://schemas.microsoft.com/office/drawing/2014/main" id="{10EB06BC-DC47-BC48-85E1-017829B31DA5}"/>
                </a:ext>
              </a:extLst>
            </p:cNvPr>
            <p:cNvSpPr/>
            <p:nvPr/>
          </p:nvSpPr>
          <p:spPr>
            <a:xfrm>
              <a:off x="4706043" y="4459628"/>
              <a:ext cx="492443" cy="1200329"/>
            </a:xfrm>
            <a:prstGeom prst="rect">
              <a:avLst/>
            </a:prstGeom>
          </p:spPr>
          <p:txBody>
            <a:bodyPr wrap="none">
              <a:spAutoFit/>
            </a:bodyPr>
            <a:lstStyle/>
            <a:p>
              <a:r>
                <a:rPr lang="en-US" sz="7200" i="1" dirty="0"/>
                <a:t>”</a:t>
              </a:r>
              <a:endParaRPr lang="en-US" sz="7200" dirty="0"/>
            </a:p>
          </p:txBody>
        </p:sp>
      </p:grpSp>
    </p:spTree>
    <p:extLst>
      <p:ext uri="{BB962C8B-B14F-4D97-AF65-F5344CB8AC3E}">
        <p14:creationId xmlns:p14="http://schemas.microsoft.com/office/powerpoint/2010/main" val="20073939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4E49-DEAA-3649-89C2-8A33D69CDCF6}"/>
              </a:ext>
            </a:extLst>
          </p:cNvPr>
          <p:cNvSpPr txBox="1"/>
          <p:nvPr/>
        </p:nvSpPr>
        <p:spPr bwMode="auto">
          <a:xfrm>
            <a:off x="0" y="1"/>
            <a:ext cx="12192000" cy="1069676"/>
          </a:xfrm>
          <a:prstGeom prst="rect">
            <a:avLst/>
          </a:prstGeom>
          <a:solidFill>
            <a:srgbClr val="800000"/>
          </a:solid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rtlCol="0" anchor="ctr" anchorCtr="0" compatLnSpc="1">
            <a:prstTxWarp prst="textNoShape">
              <a:avLst/>
            </a:prstTxWarp>
            <a:normAutofit/>
          </a:bodyPr>
          <a:lstStyle/>
          <a:p>
            <a:pPr algn="ctr" defTabSz="342891">
              <a:lnSpc>
                <a:spcPct val="90000"/>
              </a:lnSpc>
              <a:spcAft>
                <a:spcPts val="800"/>
              </a:spcAft>
            </a:pPr>
            <a:r>
              <a:rPr lang="en-US" sz="3300" kern="1200" dirty="0">
                <a:solidFill>
                  <a:schemeClr val="bg1">
                    <a:lumMod val="95000"/>
                  </a:schemeClr>
                </a:solidFill>
                <a:latin typeface="+mj-lt"/>
                <a:ea typeface="ＭＳ Ｐゴシック" charset="0"/>
                <a:cs typeface="ＭＳ Ｐゴシック" charset="0"/>
              </a:rPr>
              <a:t>Bias and Fairness Workflow</a:t>
            </a:r>
            <a:endParaRPr lang="en-US" sz="3300" b="1" kern="1200" dirty="0">
              <a:solidFill>
                <a:schemeClr val="bg1">
                  <a:lumMod val="95000"/>
                </a:schemeClr>
              </a:solidFill>
              <a:latin typeface="+mj-lt"/>
              <a:ea typeface="ＭＳ Ｐゴシック" charset="0"/>
              <a:cs typeface="ＭＳ Ｐゴシック" charset="0"/>
            </a:endParaRPr>
          </a:p>
        </p:txBody>
      </p:sp>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3088852558"/>
              </p:ext>
            </p:extLst>
          </p:nvPr>
        </p:nvGraphicFramePr>
        <p:xfrm>
          <a:off x="297707" y="1353807"/>
          <a:ext cx="11666363" cy="4954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C32DC01-EE01-FE4F-94D1-E31C3017D36E}"/>
              </a:ext>
            </a:extLst>
          </p:cNvPr>
          <p:cNvSpPr txBox="1"/>
          <p:nvPr/>
        </p:nvSpPr>
        <p:spPr>
          <a:xfrm>
            <a:off x="297707" y="4466896"/>
            <a:ext cx="1303283" cy="523220"/>
          </a:xfrm>
          <a:prstGeom prst="rect">
            <a:avLst/>
          </a:prstGeom>
          <a:noFill/>
        </p:spPr>
        <p:txBody>
          <a:bodyPr wrap="square" rtlCol="0">
            <a:spAutoFit/>
          </a:bodyPr>
          <a:lstStyle/>
          <a:p>
            <a:r>
              <a:rPr lang="en-US" dirty="0"/>
              <a:t>- Metrics(s)</a:t>
            </a:r>
          </a:p>
          <a:p>
            <a:r>
              <a:rPr lang="en-US" dirty="0"/>
              <a:t>- Groups</a:t>
            </a:r>
          </a:p>
        </p:txBody>
      </p:sp>
      <p:sp>
        <p:nvSpPr>
          <p:cNvPr id="5" name="TextBox 4">
            <a:extLst>
              <a:ext uri="{FF2B5EF4-FFF2-40B4-BE49-F238E27FC236}">
                <a16:creationId xmlns:a16="http://schemas.microsoft.com/office/drawing/2014/main" id="{7FA0580B-D9F4-224F-A56B-CF9260246127}"/>
              </a:ext>
            </a:extLst>
          </p:cNvPr>
          <p:cNvSpPr txBox="1"/>
          <p:nvPr/>
        </p:nvSpPr>
        <p:spPr>
          <a:xfrm>
            <a:off x="2247375" y="4466896"/>
            <a:ext cx="1557370" cy="954107"/>
          </a:xfrm>
          <a:prstGeom prst="rect">
            <a:avLst/>
          </a:prstGeom>
          <a:noFill/>
        </p:spPr>
        <p:txBody>
          <a:bodyPr wrap="square" rtlCol="0">
            <a:spAutoFit/>
          </a:bodyPr>
          <a:lstStyle/>
          <a:p>
            <a:r>
              <a:rPr lang="en-US" dirty="0"/>
              <a:t>- Audit model(s) for bias across metric(s) and groups</a:t>
            </a:r>
          </a:p>
        </p:txBody>
      </p:sp>
      <p:sp>
        <p:nvSpPr>
          <p:cNvPr id="6" name="TextBox 5">
            <a:extLst>
              <a:ext uri="{FF2B5EF4-FFF2-40B4-BE49-F238E27FC236}">
                <a16:creationId xmlns:a16="http://schemas.microsoft.com/office/drawing/2014/main" id="{2B01B1F3-36E0-7F4C-A29C-B46D954A5A00}"/>
              </a:ext>
            </a:extLst>
          </p:cNvPr>
          <p:cNvSpPr txBox="1"/>
          <p:nvPr/>
        </p:nvSpPr>
        <p:spPr>
          <a:xfrm>
            <a:off x="4197043" y="4521476"/>
            <a:ext cx="1557370" cy="954107"/>
          </a:xfrm>
          <a:prstGeom prst="rect">
            <a:avLst/>
          </a:prstGeom>
          <a:noFill/>
        </p:spPr>
        <p:txBody>
          <a:bodyPr wrap="square" rtlCol="0">
            <a:spAutoFit/>
          </a:bodyPr>
          <a:lstStyle/>
          <a:p>
            <a:pPr marL="285750" indent="-285750">
              <a:buFontTx/>
              <a:buChar char="-"/>
            </a:pPr>
            <a:r>
              <a:rPr lang="en-US" dirty="0"/>
              <a:t>Data</a:t>
            </a:r>
          </a:p>
          <a:p>
            <a:pPr marL="285750" indent="-285750">
              <a:buFontTx/>
              <a:buChar char="-"/>
            </a:pPr>
            <a:r>
              <a:rPr lang="en-US" dirty="0"/>
              <a:t>ML pipeline components</a:t>
            </a:r>
          </a:p>
          <a:p>
            <a:pPr marL="285750" indent="-285750">
              <a:buFontTx/>
              <a:buChar char="-"/>
            </a:pPr>
            <a:r>
              <a:rPr lang="en-US" dirty="0"/>
              <a:t>Actions</a:t>
            </a:r>
          </a:p>
        </p:txBody>
      </p:sp>
      <p:sp>
        <p:nvSpPr>
          <p:cNvPr id="7" name="TextBox 6">
            <a:extLst>
              <a:ext uri="{FF2B5EF4-FFF2-40B4-BE49-F238E27FC236}">
                <a16:creationId xmlns:a16="http://schemas.microsoft.com/office/drawing/2014/main" id="{9ED1C7C8-F5CA-FA4F-B228-4D0DA7B8BE91}"/>
              </a:ext>
            </a:extLst>
          </p:cNvPr>
          <p:cNvSpPr txBox="1"/>
          <p:nvPr/>
        </p:nvSpPr>
        <p:spPr>
          <a:xfrm>
            <a:off x="6052120" y="4466896"/>
            <a:ext cx="1841151" cy="954107"/>
          </a:xfrm>
          <a:prstGeom prst="rect">
            <a:avLst/>
          </a:prstGeom>
          <a:noFill/>
        </p:spPr>
        <p:txBody>
          <a:bodyPr wrap="square" rtlCol="0">
            <a:spAutoFit/>
          </a:bodyPr>
          <a:lstStyle/>
          <a:p>
            <a:pPr marL="285750" indent="-285750">
              <a:buFontTx/>
              <a:buChar char="-"/>
            </a:pPr>
            <a:r>
              <a:rPr lang="en-US" dirty="0"/>
              <a:t>Pre-Processing</a:t>
            </a:r>
          </a:p>
          <a:p>
            <a:pPr marL="285750" indent="-285750">
              <a:buFontTx/>
              <a:buChar char="-"/>
            </a:pPr>
            <a:r>
              <a:rPr lang="en-US" dirty="0"/>
              <a:t>Modeling (e.g. regularization)</a:t>
            </a:r>
          </a:p>
          <a:p>
            <a:pPr marL="285750" indent="-285750">
              <a:buFontTx/>
              <a:buChar char="-"/>
            </a:pPr>
            <a:r>
              <a:rPr lang="en-US" dirty="0"/>
              <a:t>Post-processing</a:t>
            </a:r>
          </a:p>
        </p:txBody>
      </p:sp>
      <p:sp>
        <p:nvSpPr>
          <p:cNvPr id="8" name="TextBox 7">
            <a:extLst>
              <a:ext uri="{FF2B5EF4-FFF2-40B4-BE49-F238E27FC236}">
                <a16:creationId xmlns:a16="http://schemas.microsoft.com/office/drawing/2014/main" id="{C8A4DBAD-EFA0-B342-AEEE-7AF7802D44C3}"/>
              </a:ext>
            </a:extLst>
          </p:cNvPr>
          <p:cNvSpPr txBox="1"/>
          <p:nvPr/>
        </p:nvSpPr>
        <p:spPr>
          <a:xfrm>
            <a:off x="8087519" y="4459306"/>
            <a:ext cx="1841151" cy="738664"/>
          </a:xfrm>
          <a:prstGeom prst="rect">
            <a:avLst/>
          </a:prstGeom>
          <a:noFill/>
        </p:spPr>
        <p:txBody>
          <a:bodyPr wrap="square" rtlCol="0">
            <a:spAutoFit/>
          </a:bodyPr>
          <a:lstStyle/>
          <a:p>
            <a:pPr marL="285750" indent="-285750">
              <a:buFontTx/>
              <a:buChar char="-"/>
            </a:pPr>
            <a:r>
              <a:rPr lang="en-US" dirty="0"/>
              <a:t>Design appropriate actions</a:t>
            </a:r>
          </a:p>
        </p:txBody>
      </p:sp>
    </p:spTree>
    <p:extLst>
      <p:ext uri="{BB962C8B-B14F-4D97-AF65-F5344CB8AC3E}">
        <p14:creationId xmlns:p14="http://schemas.microsoft.com/office/powerpoint/2010/main" val="5707083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9CBE2-D0EE-5F4A-9ABE-6BB040BACEB0}"/>
              </a:ext>
            </a:extLst>
          </p:cNvPr>
          <p:cNvSpPr>
            <a:spLocks noGrp="1"/>
          </p:cNvSpPr>
          <p:nvPr>
            <p:ph type="title"/>
          </p:nvPr>
        </p:nvSpPr>
        <p:spPr>
          <a:xfrm>
            <a:off x="415599" y="86563"/>
            <a:ext cx="11566193" cy="763500"/>
          </a:xfrm>
        </p:spPr>
        <p:txBody>
          <a:bodyPr/>
          <a:lstStyle/>
          <a:p>
            <a:r>
              <a:rPr lang="en-US" sz="2800" dirty="0"/>
              <a:t>Bias (in outcomes) can come from any of these four components</a:t>
            </a:r>
          </a:p>
        </p:txBody>
      </p:sp>
      <p:sp>
        <p:nvSpPr>
          <p:cNvPr id="6" name="Text Placeholder 5">
            <a:extLst>
              <a:ext uri="{FF2B5EF4-FFF2-40B4-BE49-F238E27FC236}">
                <a16:creationId xmlns:a16="http://schemas.microsoft.com/office/drawing/2014/main" id="{79E2AF58-6A6F-A944-8BA7-A7F2D5473FE8}"/>
              </a:ext>
            </a:extLst>
          </p:cNvPr>
          <p:cNvSpPr>
            <a:spLocks noGrp="1"/>
          </p:cNvSpPr>
          <p:nvPr>
            <p:ph type="body" idx="1"/>
          </p:nvPr>
        </p:nvSpPr>
        <p:spPr/>
        <p:txBody>
          <a:bodyPr/>
          <a:lstStyle/>
          <a:p>
            <a:endParaRPr lang="en-US"/>
          </a:p>
        </p:txBody>
      </p:sp>
      <p:graphicFrame>
        <p:nvGraphicFramePr>
          <p:cNvPr id="4" name="Content Placeholder 3">
            <a:extLst>
              <a:ext uri="{FF2B5EF4-FFF2-40B4-BE49-F238E27FC236}">
                <a16:creationId xmlns:a16="http://schemas.microsoft.com/office/drawing/2014/main" id="{4953D70A-22B9-7946-A4B4-ED3E9790D5F2}"/>
              </a:ext>
            </a:extLst>
          </p:cNvPr>
          <p:cNvGraphicFramePr>
            <a:graphicFrameLocks noGrp="1"/>
          </p:cNvGraphicFramePr>
          <p:nvPr>
            <p:ph idx="4294967295"/>
            <p:extLst>
              <p:ext uri="{D42A27DB-BD31-4B8C-83A1-F6EECF244321}">
                <p14:modId xmlns:p14="http://schemas.microsoft.com/office/powerpoint/2010/main" val="81214636"/>
              </p:ext>
            </p:extLst>
          </p:nvPr>
        </p:nvGraphicFramePr>
        <p:xfrm>
          <a:off x="527050" y="1127125"/>
          <a:ext cx="11664950" cy="3881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id="{89BFAF30-B40E-434C-97D6-D1C2ACF9FC8F}"/>
              </a:ext>
            </a:extLst>
          </p:cNvPr>
          <p:cNvSpPr/>
          <p:nvPr/>
        </p:nvSpPr>
        <p:spPr>
          <a:xfrm>
            <a:off x="6320329" y="3911649"/>
            <a:ext cx="2703219" cy="954300"/>
          </a:xfrm>
          <a:prstGeom prst="rect">
            <a:avLst/>
          </a:prstGeom>
        </p:spPr>
        <p:txBody>
          <a:bodyPr wrap="square">
            <a:spAutoFit/>
          </a:bodyPr>
          <a:lstStyle/>
          <a:p>
            <a:r>
              <a:rPr lang="en-US" sz="1867" dirty="0">
                <a:solidFill>
                  <a:prstClr val="black"/>
                </a:solidFill>
              </a:rPr>
              <a:t>System Developers</a:t>
            </a:r>
          </a:p>
          <a:p>
            <a:r>
              <a:rPr lang="en-US" sz="1867" dirty="0"/>
              <a:t>Complexity or flaws</a:t>
            </a:r>
          </a:p>
          <a:p>
            <a:r>
              <a:rPr lang="en-US" sz="1867" dirty="0">
                <a:solidFill>
                  <a:prstClr val="black"/>
                </a:solidFill>
              </a:rPr>
              <a:t>Design Choices </a:t>
            </a:r>
            <a:endParaRPr lang="en-US" sz="1867" dirty="0"/>
          </a:p>
        </p:txBody>
      </p:sp>
      <p:sp>
        <p:nvSpPr>
          <p:cNvPr id="5" name="Rectangle 4">
            <a:extLst>
              <a:ext uri="{FF2B5EF4-FFF2-40B4-BE49-F238E27FC236}">
                <a16:creationId xmlns:a16="http://schemas.microsoft.com/office/drawing/2014/main" id="{9957355B-1F41-494D-830A-1E65CBE8827C}"/>
              </a:ext>
            </a:extLst>
          </p:cNvPr>
          <p:cNvSpPr/>
          <p:nvPr/>
        </p:nvSpPr>
        <p:spPr>
          <a:xfrm>
            <a:off x="2716696" y="3898395"/>
            <a:ext cx="3440733" cy="954300"/>
          </a:xfrm>
          <a:prstGeom prst="rect">
            <a:avLst/>
          </a:prstGeom>
        </p:spPr>
        <p:txBody>
          <a:bodyPr wrap="square">
            <a:spAutoFit/>
          </a:bodyPr>
          <a:lstStyle/>
          <a:p>
            <a:pPr marL="609569" lvl="1" defTabSz="457178"/>
            <a:r>
              <a:rPr lang="en-US" sz="1867" dirty="0">
                <a:solidFill>
                  <a:prstClr val="black"/>
                </a:solidFill>
              </a:rPr>
              <a:t>Sample Bias</a:t>
            </a:r>
          </a:p>
          <a:p>
            <a:pPr marL="609569" lvl="1" defTabSz="457178"/>
            <a:r>
              <a:rPr lang="en-US" sz="1867" dirty="0">
                <a:solidFill>
                  <a:prstClr val="black"/>
                </a:solidFill>
              </a:rPr>
              <a:t>Measurement Bias</a:t>
            </a:r>
          </a:p>
          <a:p>
            <a:pPr marL="609569" lvl="1" defTabSz="457178"/>
            <a:r>
              <a:rPr lang="en-US" sz="1867" dirty="0">
                <a:solidFill>
                  <a:prstClr val="black"/>
                </a:solidFill>
              </a:rPr>
              <a:t>Label Bias</a:t>
            </a:r>
          </a:p>
        </p:txBody>
      </p:sp>
    </p:spTree>
    <p:extLst>
      <p:ext uri="{BB962C8B-B14F-4D97-AF65-F5344CB8AC3E}">
        <p14:creationId xmlns:p14="http://schemas.microsoft.com/office/powerpoint/2010/main" val="355115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4E49-DEAA-3649-89C2-8A33D69CDCF6}"/>
              </a:ext>
            </a:extLst>
          </p:cNvPr>
          <p:cNvSpPr txBox="1"/>
          <p:nvPr/>
        </p:nvSpPr>
        <p:spPr bwMode="auto">
          <a:xfrm>
            <a:off x="0" y="1"/>
            <a:ext cx="12192000" cy="1069676"/>
          </a:xfrm>
          <a:prstGeom prst="rect">
            <a:avLst/>
          </a:prstGeom>
          <a:solidFill>
            <a:srgbClr val="800000"/>
          </a:solid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rtlCol="0" anchor="ctr" anchorCtr="0" compatLnSpc="1">
            <a:prstTxWarp prst="textNoShape">
              <a:avLst/>
            </a:prstTxWarp>
            <a:normAutofit/>
          </a:bodyPr>
          <a:lstStyle/>
          <a:p>
            <a:pPr algn="ctr" defTabSz="342891">
              <a:lnSpc>
                <a:spcPct val="90000"/>
              </a:lnSpc>
              <a:spcAft>
                <a:spcPts val="800"/>
              </a:spcAft>
            </a:pPr>
            <a:r>
              <a:rPr lang="en-US" sz="3300" kern="1200" dirty="0">
                <a:solidFill>
                  <a:schemeClr val="bg1">
                    <a:lumMod val="95000"/>
                  </a:schemeClr>
                </a:solidFill>
                <a:latin typeface="+mj-lt"/>
                <a:ea typeface="ＭＳ Ｐゴシック" charset="0"/>
                <a:cs typeface="ＭＳ Ｐゴシック" charset="0"/>
              </a:rPr>
              <a:t>Bias and Fairness Workflow</a:t>
            </a:r>
            <a:endParaRPr lang="en-US" sz="3300" b="1" kern="1200" dirty="0">
              <a:solidFill>
                <a:schemeClr val="bg1">
                  <a:lumMod val="95000"/>
                </a:schemeClr>
              </a:solidFill>
              <a:latin typeface="+mj-lt"/>
              <a:ea typeface="ＭＳ Ｐゴシック" charset="0"/>
              <a:cs typeface="ＭＳ Ｐゴシック" charset="0"/>
            </a:endParaRPr>
          </a:p>
        </p:txBody>
      </p:sp>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297490195"/>
              </p:ext>
            </p:extLst>
          </p:nvPr>
        </p:nvGraphicFramePr>
        <p:xfrm>
          <a:off x="297707" y="1353807"/>
          <a:ext cx="11666363" cy="4954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C32DC01-EE01-FE4F-94D1-E31C3017D36E}"/>
              </a:ext>
            </a:extLst>
          </p:cNvPr>
          <p:cNvSpPr txBox="1"/>
          <p:nvPr/>
        </p:nvSpPr>
        <p:spPr>
          <a:xfrm>
            <a:off x="297707" y="4466896"/>
            <a:ext cx="1303283" cy="523220"/>
          </a:xfrm>
          <a:prstGeom prst="rect">
            <a:avLst/>
          </a:prstGeom>
          <a:noFill/>
        </p:spPr>
        <p:txBody>
          <a:bodyPr wrap="square" rtlCol="0">
            <a:spAutoFit/>
          </a:bodyPr>
          <a:lstStyle/>
          <a:p>
            <a:r>
              <a:rPr lang="en-US" dirty="0"/>
              <a:t>- Metrics(s)</a:t>
            </a:r>
          </a:p>
          <a:p>
            <a:r>
              <a:rPr lang="en-US" dirty="0"/>
              <a:t>- Groups</a:t>
            </a:r>
          </a:p>
        </p:txBody>
      </p:sp>
      <p:sp>
        <p:nvSpPr>
          <p:cNvPr id="5" name="TextBox 4">
            <a:extLst>
              <a:ext uri="{FF2B5EF4-FFF2-40B4-BE49-F238E27FC236}">
                <a16:creationId xmlns:a16="http://schemas.microsoft.com/office/drawing/2014/main" id="{7FA0580B-D9F4-224F-A56B-CF9260246127}"/>
              </a:ext>
            </a:extLst>
          </p:cNvPr>
          <p:cNvSpPr txBox="1"/>
          <p:nvPr/>
        </p:nvSpPr>
        <p:spPr>
          <a:xfrm>
            <a:off x="2247375" y="4466896"/>
            <a:ext cx="1557370" cy="954107"/>
          </a:xfrm>
          <a:prstGeom prst="rect">
            <a:avLst/>
          </a:prstGeom>
          <a:noFill/>
        </p:spPr>
        <p:txBody>
          <a:bodyPr wrap="square" rtlCol="0">
            <a:spAutoFit/>
          </a:bodyPr>
          <a:lstStyle/>
          <a:p>
            <a:r>
              <a:rPr lang="en-US" dirty="0"/>
              <a:t>- Audit model(s) for bias across metric(s) and groups</a:t>
            </a:r>
          </a:p>
        </p:txBody>
      </p:sp>
      <p:sp>
        <p:nvSpPr>
          <p:cNvPr id="6" name="TextBox 5">
            <a:extLst>
              <a:ext uri="{FF2B5EF4-FFF2-40B4-BE49-F238E27FC236}">
                <a16:creationId xmlns:a16="http://schemas.microsoft.com/office/drawing/2014/main" id="{2B01B1F3-36E0-7F4C-A29C-B46D954A5A00}"/>
              </a:ext>
            </a:extLst>
          </p:cNvPr>
          <p:cNvSpPr txBox="1"/>
          <p:nvPr/>
        </p:nvSpPr>
        <p:spPr>
          <a:xfrm>
            <a:off x="4197043" y="4521476"/>
            <a:ext cx="1557370" cy="954107"/>
          </a:xfrm>
          <a:prstGeom prst="rect">
            <a:avLst/>
          </a:prstGeom>
          <a:noFill/>
        </p:spPr>
        <p:txBody>
          <a:bodyPr wrap="square" rtlCol="0">
            <a:spAutoFit/>
          </a:bodyPr>
          <a:lstStyle/>
          <a:p>
            <a:pPr marL="285750" indent="-285750">
              <a:buFontTx/>
              <a:buChar char="-"/>
            </a:pPr>
            <a:r>
              <a:rPr lang="en-US" dirty="0"/>
              <a:t>Data</a:t>
            </a:r>
          </a:p>
          <a:p>
            <a:pPr marL="285750" indent="-285750">
              <a:buFontTx/>
              <a:buChar char="-"/>
            </a:pPr>
            <a:r>
              <a:rPr lang="en-US" dirty="0"/>
              <a:t>ML pipeline components</a:t>
            </a:r>
          </a:p>
          <a:p>
            <a:pPr marL="285750" indent="-285750">
              <a:buFontTx/>
              <a:buChar char="-"/>
            </a:pPr>
            <a:r>
              <a:rPr lang="en-US" dirty="0"/>
              <a:t>Actions</a:t>
            </a:r>
          </a:p>
        </p:txBody>
      </p:sp>
      <p:sp>
        <p:nvSpPr>
          <p:cNvPr id="7" name="TextBox 6">
            <a:extLst>
              <a:ext uri="{FF2B5EF4-FFF2-40B4-BE49-F238E27FC236}">
                <a16:creationId xmlns:a16="http://schemas.microsoft.com/office/drawing/2014/main" id="{9ED1C7C8-F5CA-FA4F-B228-4D0DA7B8BE91}"/>
              </a:ext>
            </a:extLst>
          </p:cNvPr>
          <p:cNvSpPr txBox="1"/>
          <p:nvPr/>
        </p:nvSpPr>
        <p:spPr>
          <a:xfrm>
            <a:off x="6052120" y="4466896"/>
            <a:ext cx="1841151" cy="954107"/>
          </a:xfrm>
          <a:prstGeom prst="rect">
            <a:avLst/>
          </a:prstGeom>
          <a:noFill/>
        </p:spPr>
        <p:txBody>
          <a:bodyPr wrap="square" rtlCol="0">
            <a:spAutoFit/>
          </a:bodyPr>
          <a:lstStyle/>
          <a:p>
            <a:pPr marL="285750" indent="-285750">
              <a:buFontTx/>
              <a:buChar char="-"/>
            </a:pPr>
            <a:r>
              <a:rPr lang="en-US" dirty="0"/>
              <a:t>Pre-Processing</a:t>
            </a:r>
          </a:p>
          <a:p>
            <a:pPr marL="285750" indent="-285750">
              <a:buFontTx/>
              <a:buChar char="-"/>
            </a:pPr>
            <a:r>
              <a:rPr lang="en-US" dirty="0"/>
              <a:t>Modeling (e.g. regularization)</a:t>
            </a:r>
          </a:p>
          <a:p>
            <a:pPr marL="285750" indent="-285750">
              <a:buFontTx/>
              <a:buChar char="-"/>
            </a:pPr>
            <a:r>
              <a:rPr lang="en-US" dirty="0"/>
              <a:t>Post-processing</a:t>
            </a:r>
          </a:p>
        </p:txBody>
      </p:sp>
      <p:sp>
        <p:nvSpPr>
          <p:cNvPr id="8" name="TextBox 7">
            <a:extLst>
              <a:ext uri="{FF2B5EF4-FFF2-40B4-BE49-F238E27FC236}">
                <a16:creationId xmlns:a16="http://schemas.microsoft.com/office/drawing/2014/main" id="{C8A4DBAD-EFA0-B342-AEEE-7AF7802D44C3}"/>
              </a:ext>
            </a:extLst>
          </p:cNvPr>
          <p:cNvSpPr txBox="1"/>
          <p:nvPr/>
        </p:nvSpPr>
        <p:spPr>
          <a:xfrm>
            <a:off x="8087519" y="4459306"/>
            <a:ext cx="1841151" cy="738664"/>
          </a:xfrm>
          <a:prstGeom prst="rect">
            <a:avLst/>
          </a:prstGeom>
          <a:noFill/>
        </p:spPr>
        <p:txBody>
          <a:bodyPr wrap="square" rtlCol="0">
            <a:spAutoFit/>
          </a:bodyPr>
          <a:lstStyle/>
          <a:p>
            <a:pPr marL="285750" indent="-285750">
              <a:buFontTx/>
              <a:buChar char="-"/>
            </a:pPr>
            <a:r>
              <a:rPr lang="en-US" dirty="0"/>
              <a:t>Design appropriate actions</a:t>
            </a:r>
          </a:p>
        </p:txBody>
      </p:sp>
    </p:spTree>
    <p:extLst>
      <p:ext uri="{BB962C8B-B14F-4D97-AF65-F5344CB8AC3E}">
        <p14:creationId xmlns:p14="http://schemas.microsoft.com/office/powerpoint/2010/main" val="35466527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Improving Fairness of Models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r>
              <a:rPr lang="en-US" sz="3200" dirty="0">
                <a:solidFill>
                  <a:schemeClr val="tx1">
                    <a:lumMod val="95000"/>
                    <a:lumOff val="5000"/>
                  </a:schemeClr>
                </a:solidFill>
              </a:rPr>
              <a:t>Pre-Processing: Try to fix the input data</a:t>
            </a:r>
          </a:p>
          <a:p>
            <a:r>
              <a:rPr lang="en-US" sz="3200" dirty="0">
                <a:solidFill>
                  <a:schemeClr val="tx1">
                    <a:lumMod val="95000"/>
                    <a:lumOff val="5000"/>
                  </a:schemeClr>
                </a:solidFill>
              </a:rPr>
              <a:t>In-Processing: Optimize for fairness in model training</a:t>
            </a:r>
          </a:p>
          <a:p>
            <a:r>
              <a:rPr lang="en-US" sz="3200" b="1" dirty="0">
                <a:solidFill>
                  <a:srgbClr val="FFC000"/>
                </a:solidFill>
              </a:rPr>
              <a:t>Model Selection: Choose fair models during model selection</a:t>
            </a:r>
          </a:p>
          <a:p>
            <a:r>
              <a:rPr lang="en-US" sz="3200" dirty="0">
                <a:solidFill>
                  <a:schemeClr val="tx1">
                    <a:lumMod val="95000"/>
                    <a:lumOff val="5000"/>
                  </a:schemeClr>
                </a:solidFill>
              </a:rPr>
              <a:t>Post-Processing: Post-hoc adjustments to de-bias model scores</a:t>
            </a:r>
          </a:p>
        </p:txBody>
      </p:sp>
    </p:spTree>
    <p:extLst>
      <p:ext uri="{BB962C8B-B14F-4D97-AF65-F5344CB8AC3E}">
        <p14:creationId xmlns:p14="http://schemas.microsoft.com/office/powerpoint/2010/main" val="16690762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22"/>
          <p:cNvSpPr txBox="1"/>
          <p:nvPr/>
        </p:nvSpPr>
        <p:spPr>
          <a:xfrm>
            <a:off x="4267200" y="5856224"/>
            <a:ext cx="2271357" cy="674800"/>
          </a:xfrm>
          <a:prstGeom prst="rect">
            <a:avLst/>
          </a:prstGeom>
          <a:noFill/>
          <a:ln>
            <a:noFill/>
          </a:ln>
        </p:spPr>
        <p:txBody>
          <a:bodyPr spcFirstLastPara="1" wrap="square" lIns="121900" tIns="121900" rIns="121900" bIns="121900" anchor="t" anchorCtr="0">
            <a:noAutofit/>
          </a:bodyPr>
          <a:lstStyle/>
          <a:p>
            <a:r>
              <a:rPr lang="en" sz="2667" dirty="0"/>
              <a:t>Performance Metric</a:t>
            </a:r>
            <a:endParaRPr sz="2667" dirty="0"/>
          </a:p>
        </p:txBody>
      </p:sp>
      <p:sp>
        <p:nvSpPr>
          <p:cNvPr id="991" name="Google Shape;991;p122"/>
          <p:cNvSpPr txBox="1"/>
          <p:nvPr/>
        </p:nvSpPr>
        <p:spPr>
          <a:xfrm>
            <a:off x="2877467" y="5754624"/>
            <a:ext cx="2112000" cy="674800"/>
          </a:xfrm>
          <a:prstGeom prst="rect">
            <a:avLst/>
          </a:prstGeom>
          <a:noFill/>
          <a:ln>
            <a:noFill/>
          </a:ln>
        </p:spPr>
        <p:txBody>
          <a:bodyPr spcFirstLastPara="1" wrap="square" lIns="121900" tIns="121900" rIns="121900" bIns="121900" anchor="t" anchorCtr="0">
            <a:noAutofit/>
          </a:bodyPr>
          <a:lstStyle/>
          <a:p>
            <a:r>
              <a:rPr lang="en" sz="1867"/>
              <a:t>0%</a:t>
            </a:r>
            <a:endParaRPr sz="1867"/>
          </a:p>
        </p:txBody>
      </p:sp>
      <p:sp>
        <p:nvSpPr>
          <p:cNvPr id="992" name="Google Shape;992;p122"/>
          <p:cNvSpPr txBox="1"/>
          <p:nvPr/>
        </p:nvSpPr>
        <p:spPr>
          <a:xfrm>
            <a:off x="6999533" y="5754624"/>
            <a:ext cx="2112000" cy="674800"/>
          </a:xfrm>
          <a:prstGeom prst="rect">
            <a:avLst/>
          </a:prstGeom>
          <a:noFill/>
          <a:ln>
            <a:noFill/>
          </a:ln>
        </p:spPr>
        <p:txBody>
          <a:bodyPr spcFirstLastPara="1" wrap="square" lIns="121900" tIns="121900" rIns="121900" bIns="121900" anchor="t" anchorCtr="0">
            <a:noAutofit/>
          </a:bodyPr>
          <a:lstStyle/>
          <a:p>
            <a:r>
              <a:rPr lang="en" sz="1867"/>
              <a:t>100%</a:t>
            </a:r>
            <a:endParaRPr sz="1867"/>
          </a:p>
        </p:txBody>
      </p:sp>
      <p:sp>
        <p:nvSpPr>
          <p:cNvPr id="993" name="Google Shape;993;p122"/>
          <p:cNvSpPr/>
          <p:nvPr/>
        </p:nvSpPr>
        <p:spPr>
          <a:xfrm>
            <a:off x="5807567" y="5489657"/>
            <a:ext cx="250400" cy="239600"/>
          </a:xfrm>
          <a:prstGeom prst="ellipse">
            <a:avLst/>
          </a:prstGeom>
          <a:solidFill>
            <a:srgbClr val="455A64"/>
          </a:solidFill>
          <a:ln>
            <a:noFill/>
          </a:ln>
        </p:spPr>
        <p:txBody>
          <a:bodyPr spcFirstLastPara="1" wrap="square" lIns="121900" tIns="121900" rIns="121900" bIns="121900" anchor="ctr" anchorCtr="0">
            <a:noAutofit/>
          </a:bodyPr>
          <a:lstStyle/>
          <a:p>
            <a:endParaRPr sz="1867"/>
          </a:p>
        </p:txBody>
      </p:sp>
      <p:sp>
        <p:nvSpPr>
          <p:cNvPr id="994" name="Google Shape;994;p122"/>
          <p:cNvSpPr/>
          <p:nvPr/>
        </p:nvSpPr>
        <p:spPr>
          <a:xfrm>
            <a:off x="6058833" y="5489657"/>
            <a:ext cx="250400" cy="239600"/>
          </a:xfrm>
          <a:prstGeom prst="ellipse">
            <a:avLst/>
          </a:prstGeom>
          <a:solidFill>
            <a:srgbClr val="FAC851"/>
          </a:solidFill>
          <a:ln>
            <a:noFill/>
          </a:ln>
        </p:spPr>
        <p:txBody>
          <a:bodyPr spcFirstLastPara="1" wrap="square" lIns="121900" tIns="121900" rIns="121900" bIns="121900" anchor="ctr" anchorCtr="0">
            <a:noAutofit/>
          </a:bodyPr>
          <a:lstStyle/>
          <a:p>
            <a:endParaRPr sz="1867"/>
          </a:p>
        </p:txBody>
      </p:sp>
      <p:sp>
        <p:nvSpPr>
          <p:cNvPr id="995" name="Google Shape;995;p122"/>
          <p:cNvSpPr/>
          <p:nvPr/>
        </p:nvSpPr>
        <p:spPr>
          <a:xfrm>
            <a:off x="5305000" y="5489657"/>
            <a:ext cx="250400" cy="239600"/>
          </a:xfrm>
          <a:prstGeom prst="ellipse">
            <a:avLst/>
          </a:prstGeom>
          <a:solidFill>
            <a:srgbClr val="B4A7D6"/>
          </a:solidFill>
          <a:ln>
            <a:noFill/>
          </a:ln>
        </p:spPr>
        <p:txBody>
          <a:bodyPr spcFirstLastPara="1" wrap="square" lIns="121900" tIns="121900" rIns="121900" bIns="121900" anchor="ctr" anchorCtr="0">
            <a:noAutofit/>
          </a:bodyPr>
          <a:lstStyle/>
          <a:p>
            <a:endParaRPr sz="1867"/>
          </a:p>
        </p:txBody>
      </p:sp>
      <p:sp>
        <p:nvSpPr>
          <p:cNvPr id="996" name="Google Shape;996;p122"/>
          <p:cNvSpPr/>
          <p:nvPr/>
        </p:nvSpPr>
        <p:spPr>
          <a:xfrm>
            <a:off x="5556284" y="5489657"/>
            <a:ext cx="250400" cy="239600"/>
          </a:xfrm>
          <a:prstGeom prst="ellipse">
            <a:avLst/>
          </a:prstGeom>
          <a:solidFill>
            <a:schemeClr val="accent5"/>
          </a:solidFill>
          <a:ln>
            <a:noFill/>
          </a:ln>
        </p:spPr>
        <p:txBody>
          <a:bodyPr spcFirstLastPara="1" wrap="square" lIns="121900" tIns="121900" rIns="121900" bIns="121900" anchor="ctr" anchorCtr="0">
            <a:noAutofit/>
          </a:bodyPr>
          <a:lstStyle/>
          <a:p>
            <a:endParaRPr sz="1867"/>
          </a:p>
        </p:txBody>
      </p:sp>
      <p:sp>
        <p:nvSpPr>
          <p:cNvPr id="997" name="Google Shape;997;p122"/>
          <p:cNvSpPr/>
          <p:nvPr/>
        </p:nvSpPr>
        <p:spPr>
          <a:xfrm>
            <a:off x="3367933" y="5626824"/>
            <a:ext cx="4542000" cy="2396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 name="Title 1">
            <a:extLst>
              <a:ext uri="{FF2B5EF4-FFF2-40B4-BE49-F238E27FC236}">
                <a16:creationId xmlns:a16="http://schemas.microsoft.com/office/drawing/2014/main" id="{AC579AE2-6DF2-9F45-858E-78F36A17F6A5}"/>
              </a:ext>
            </a:extLst>
          </p:cNvPr>
          <p:cNvSpPr>
            <a:spLocks noGrp="1"/>
          </p:cNvSpPr>
          <p:nvPr>
            <p:ph type="title"/>
          </p:nvPr>
        </p:nvSpPr>
        <p:spPr/>
        <p:txBody>
          <a:bodyPr/>
          <a:lstStyle/>
          <a:p>
            <a:r>
              <a:rPr lang="en-US" dirty="0"/>
              <a:t>Fairness-aware Model Selection</a:t>
            </a:r>
          </a:p>
        </p:txBody>
      </p:sp>
    </p:spTree>
    <p:extLst>
      <p:ext uri="{BB962C8B-B14F-4D97-AF65-F5344CB8AC3E}">
        <p14:creationId xmlns:p14="http://schemas.microsoft.com/office/powerpoint/2010/main" val="12768049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3" name="Google Shape;1003;p123"/>
          <p:cNvSpPr txBox="1"/>
          <p:nvPr/>
        </p:nvSpPr>
        <p:spPr>
          <a:xfrm>
            <a:off x="2877467" y="5737079"/>
            <a:ext cx="2112000" cy="674800"/>
          </a:xfrm>
          <a:prstGeom prst="rect">
            <a:avLst/>
          </a:prstGeom>
          <a:noFill/>
          <a:ln>
            <a:noFill/>
          </a:ln>
        </p:spPr>
        <p:txBody>
          <a:bodyPr spcFirstLastPara="1" wrap="square" lIns="121900" tIns="121900" rIns="121900" bIns="121900" anchor="t" anchorCtr="0">
            <a:noAutofit/>
          </a:bodyPr>
          <a:lstStyle/>
          <a:p>
            <a:r>
              <a:rPr lang="en" sz="1867"/>
              <a:t>0%</a:t>
            </a:r>
            <a:endParaRPr sz="1867"/>
          </a:p>
        </p:txBody>
      </p:sp>
      <p:sp>
        <p:nvSpPr>
          <p:cNvPr id="1004" name="Google Shape;1004;p123"/>
          <p:cNvSpPr txBox="1"/>
          <p:nvPr/>
        </p:nvSpPr>
        <p:spPr>
          <a:xfrm>
            <a:off x="6999533" y="5737079"/>
            <a:ext cx="2112000" cy="674800"/>
          </a:xfrm>
          <a:prstGeom prst="rect">
            <a:avLst/>
          </a:prstGeom>
          <a:noFill/>
          <a:ln>
            <a:noFill/>
          </a:ln>
        </p:spPr>
        <p:txBody>
          <a:bodyPr spcFirstLastPara="1" wrap="square" lIns="121900" tIns="121900" rIns="121900" bIns="121900" anchor="t" anchorCtr="0">
            <a:noAutofit/>
          </a:bodyPr>
          <a:lstStyle/>
          <a:p>
            <a:r>
              <a:rPr lang="en" sz="1867"/>
              <a:t>100%</a:t>
            </a:r>
            <a:endParaRPr sz="1867"/>
          </a:p>
        </p:txBody>
      </p:sp>
      <p:sp>
        <p:nvSpPr>
          <p:cNvPr id="1005" name="Google Shape;1005;p123"/>
          <p:cNvSpPr/>
          <p:nvPr/>
        </p:nvSpPr>
        <p:spPr>
          <a:xfrm>
            <a:off x="5807567" y="2932112"/>
            <a:ext cx="250400" cy="239600"/>
          </a:xfrm>
          <a:prstGeom prst="ellipse">
            <a:avLst/>
          </a:prstGeom>
          <a:solidFill>
            <a:srgbClr val="455A64"/>
          </a:solidFill>
          <a:ln>
            <a:noFill/>
          </a:ln>
        </p:spPr>
        <p:txBody>
          <a:bodyPr spcFirstLastPara="1" wrap="square" lIns="121900" tIns="121900" rIns="121900" bIns="121900" anchor="ctr" anchorCtr="0">
            <a:noAutofit/>
          </a:bodyPr>
          <a:lstStyle/>
          <a:p>
            <a:endParaRPr sz="1867"/>
          </a:p>
        </p:txBody>
      </p:sp>
      <p:sp>
        <p:nvSpPr>
          <p:cNvPr id="1006" name="Google Shape;1006;p123"/>
          <p:cNvSpPr/>
          <p:nvPr/>
        </p:nvSpPr>
        <p:spPr>
          <a:xfrm>
            <a:off x="6058833" y="3033712"/>
            <a:ext cx="250400" cy="239600"/>
          </a:xfrm>
          <a:prstGeom prst="ellipse">
            <a:avLst/>
          </a:prstGeom>
          <a:solidFill>
            <a:srgbClr val="FAC851"/>
          </a:solidFill>
          <a:ln>
            <a:noFill/>
          </a:ln>
        </p:spPr>
        <p:txBody>
          <a:bodyPr spcFirstLastPara="1" wrap="square" lIns="121900" tIns="121900" rIns="121900" bIns="121900" anchor="ctr" anchorCtr="0">
            <a:noAutofit/>
          </a:bodyPr>
          <a:lstStyle/>
          <a:p>
            <a:endParaRPr sz="1867"/>
          </a:p>
        </p:txBody>
      </p:sp>
      <p:sp>
        <p:nvSpPr>
          <p:cNvPr id="1007" name="Google Shape;1007;p123"/>
          <p:cNvSpPr/>
          <p:nvPr/>
        </p:nvSpPr>
        <p:spPr>
          <a:xfrm>
            <a:off x="5305000" y="2627312"/>
            <a:ext cx="250400" cy="239600"/>
          </a:xfrm>
          <a:prstGeom prst="ellipse">
            <a:avLst/>
          </a:prstGeom>
          <a:solidFill>
            <a:srgbClr val="B4A7D6"/>
          </a:solidFill>
          <a:ln>
            <a:noFill/>
          </a:ln>
        </p:spPr>
        <p:txBody>
          <a:bodyPr spcFirstLastPara="1" wrap="square" lIns="121900" tIns="121900" rIns="121900" bIns="121900" anchor="ctr" anchorCtr="0">
            <a:noAutofit/>
          </a:bodyPr>
          <a:lstStyle/>
          <a:p>
            <a:endParaRPr sz="1867"/>
          </a:p>
        </p:txBody>
      </p:sp>
      <p:sp>
        <p:nvSpPr>
          <p:cNvPr id="1008" name="Google Shape;1008;p123"/>
          <p:cNvSpPr/>
          <p:nvPr/>
        </p:nvSpPr>
        <p:spPr>
          <a:xfrm>
            <a:off x="5556284" y="4049712"/>
            <a:ext cx="250400" cy="239600"/>
          </a:xfrm>
          <a:prstGeom prst="ellipse">
            <a:avLst/>
          </a:prstGeom>
          <a:solidFill>
            <a:schemeClr val="accent5"/>
          </a:solidFill>
          <a:ln>
            <a:noFill/>
          </a:ln>
        </p:spPr>
        <p:txBody>
          <a:bodyPr spcFirstLastPara="1" wrap="square" lIns="121900" tIns="121900" rIns="121900" bIns="121900" anchor="ctr" anchorCtr="0">
            <a:noAutofit/>
          </a:bodyPr>
          <a:lstStyle/>
          <a:p>
            <a:endParaRPr sz="1867"/>
          </a:p>
        </p:txBody>
      </p:sp>
      <p:sp>
        <p:nvSpPr>
          <p:cNvPr id="1009" name="Google Shape;1009;p123"/>
          <p:cNvSpPr/>
          <p:nvPr/>
        </p:nvSpPr>
        <p:spPr>
          <a:xfrm rot="-5400000">
            <a:off x="1132733" y="3374079"/>
            <a:ext cx="4542000" cy="2396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010" name="Google Shape;1010;p123"/>
          <p:cNvSpPr txBox="1"/>
          <p:nvPr/>
        </p:nvSpPr>
        <p:spPr>
          <a:xfrm rot="-5400000">
            <a:off x="1785332" y="2761216"/>
            <a:ext cx="2112000" cy="674800"/>
          </a:xfrm>
          <a:prstGeom prst="rect">
            <a:avLst/>
          </a:prstGeom>
          <a:noFill/>
          <a:ln>
            <a:noFill/>
          </a:ln>
        </p:spPr>
        <p:txBody>
          <a:bodyPr spcFirstLastPara="1" wrap="square" lIns="121900" tIns="121900" rIns="121900" bIns="121900" anchor="t" anchorCtr="0">
            <a:noAutofit/>
          </a:bodyPr>
          <a:lstStyle/>
          <a:p>
            <a:r>
              <a:rPr lang="en" sz="3200"/>
              <a:t>Bias</a:t>
            </a:r>
            <a:endParaRPr sz="3200"/>
          </a:p>
        </p:txBody>
      </p:sp>
      <p:sp>
        <p:nvSpPr>
          <p:cNvPr id="1011" name="Google Shape;1011;p123"/>
          <p:cNvSpPr/>
          <p:nvPr/>
        </p:nvSpPr>
        <p:spPr>
          <a:xfrm>
            <a:off x="3367933" y="5609279"/>
            <a:ext cx="4542000" cy="2396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012" name="Google Shape;1012;p123"/>
          <p:cNvSpPr txBox="1"/>
          <p:nvPr/>
        </p:nvSpPr>
        <p:spPr>
          <a:xfrm rot="-5400000">
            <a:off x="2061525" y="486433"/>
            <a:ext cx="2112000" cy="674800"/>
          </a:xfrm>
          <a:prstGeom prst="rect">
            <a:avLst/>
          </a:prstGeom>
          <a:noFill/>
          <a:ln>
            <a:noFill/>
          </a:ln>
        </p:spPr>
        <p:txBody>
          <a:bodyPr spcFirstLastPara="1" wrap="square" lIns="121900" tIns="121900" rIns="121900" bIns="121900" anchor="t" anchorCtr="0">
            <a:noAutofit/>
          </a:bodyPr>
          <a:lstStyle/>
          <a:p>
            <a:r>
              <a:rPr lang="en" sz="1867" dirty="0"/>
              <a:t>100%</a:t>
            </a:r>
            <a:endParaRPr sz="1867" dirty="0"/>
          </a:p>
        </p:txBody>
      </p:sp>
      <p:sp>
        <p:nvSpPr>
          <p:cNvPr id="16" name="Google Shape;990;p122">
            <a:extLst>
              <a:ext uri="{FF2B5EF4-FFF2-40B4-BE49-F238E27FC236}">
                <a16:creationId xmlns:a16="http://schemas.microsoft.com/office/drawing/2014/main" id="{8C377CA6-923C-834A-88DC-3545B50ECDF4}"/>
              </a:ext>
            </a:extLst>
          </p:cNvPr>
          <p:cNvSpPr txBox="1"/>
          <p:nvPr/>
        </p:nvSpPr>
        <p:spPr>
          <a:xfrm>
            <a:off x="4267200" y="5838679"/>
            <a:ext cx="2307933" cy="674800"/>
          </a:xfrm>
          <a:prstGeom prst="rect">
            <a:avLst/>
          </a:prstGeom>
          <a:noFill/>
          <a:ln>
            <a:noFill/>
          </a:ln>
        </p:spPr>
        <p:txBody>
          <a:bodyPr spcFirstLastPara="1" wrap="square" lIns="121900" tIns="121900" rIns="121900" bIns="121900" anchor="t" anchorCtr="0">
            <a:noAutofit/>
          </a:bodyPr>
          <a:lstStyle/>
          <a:p>
            <a:r>
              <a:rPr lang="en" sz="2667" dirty="0"/>
              <a:t>Performance Metric</a:t>
            </a:r>
            <a:endParaRPr sz="2667" dirty="0"/>
          </a:p>
        </p:txBody>
      </p:sp>
      <p:sp>
        <p:nvSpPr>
          <p:cNvPr id="14" name="Title 1">
            <a:extLst>
              <a:ext uri="{FF2B5EF4-FFF2-40B4-BE49-F238E27FC236}">
                <a16:creationId xmlns:a16="http://schemas.microsoft.com/office/drawing/2014/main" id="{88E91815-1240-4740-92FA-8CF270B2271D}"/>
              </a:ext>
            </a:extLst>
          </p:cNvPr>
          <p:cNvSpPr>
            <a:spLocks noGrp="1"/>
          </p:cNvSpPr>
          <p:nvPr>
            <p:ph type="title"/>
          </p:nvPr>
        </p:nvSpPr>
        <p:spPr/>
        <p:txBody>
          <a:bodyPr/>
          <a:lstStyle/>
          <a:p>
            <a:r>
              <a:rPr lang="en-US" dirty="0"/>
              <a:t>Fairness-aware Model Selection</a:t>
            </a:r>
          </a:p>
        </p:txBody>
      </p:sp>
    </p:spTree>
    <p:extLst>
      <p:ext uri="{BB962C8B-B14F-4D97-AF65-F5344CB8AC3E}">
        <p14:creationId xmlns:p14="http://schemas.microsoft.com/office/powerpoint/2010/main" val="29561215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82AA3A4-BFBB-4648-B2AB-98BDB8F03F99}"/>
              </a:ext>
            </a:extLst>
          </p:cNvPr>
          <p:cNvGrpSpPr/>
          <p:nvPr/>
        </p:nvGrpSpPr>
        <p:grpSpPr>
          <a:xfrm>
            <a:off x="887284" y="581227"/>
            <a:ext cx="9519460" cy="6282478"/>
            <a:chOff x="665463" y="-56179"/>
            <a:chExt cx="7139595" cy="4711858"/>
          </a:xfrm>
        </p:grpSpPr>
        <p:pic>
          <p:nvPicPr>
            <p:cNvPr id="3074" name="Picture 2" descr="https://lh4.googleusercontent.com/ovUmThb4FUwHqVUywMCBbKHUeHdpCvT0vdCFRMtzqsMZ1l3n9IlY8PZQIzGc7tPCPmf2MsxTozTs5cKedhrDHFsWaLKtATXShtPYAbL4KInab89Yc2hSQxc-c62-ej49VpEJ9-qgkCc">
              <a:extLst>
                <a:ext uri="{FF2B5EF4-FFF2-40B4-BE49-F238E27FC236}">
                  <a16:creationId xmlns:a16="http://schemas.microsoft.com/office/drawing/2014/main" id="{C33CC7D8-B160-3240-8CFB-3BED35DC649D}"/>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t="2956" r="11098"/>
            <a:stretch/>
          </p:blipFill>
          <p:spPr bwMode="auto">
            <a:xfrm>
              <a:off x="742126" y="10888"/>
              <a:ext cx="7062932" cy="46447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E5ACA4-FCF8-3948-A91A-7201632333A4}"/>
                </a:ext>
              </a:extLst>
            </p:cNvPr>
            <p:cNvSpPr txBox="1"/>
            <p:nvPr/>
          </p:nvSpPr>
          <p:spPr>
            <a:xfrm rot="16200000">
              <a:off x="-293822" y="936881"/>
              <a:ext cx="2240036" cy="253916"/>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False Discovery Rate Disparity</a:t>
              </a:r>
            </a:p>
          </p:txBody>
        </p:sp>
        <p:sp>
          <p:nvSpPr>
            <p:cNvPr id="5" name="TextBox 4">
              <a:extLst>
                <a:ext uri="{FF2B5EF4-FFF2-40B4-BE49-F238E27FC236}">
                  <a16:creationId xmlns:a16="http://schemas.microsoft.com/office/drawing/2014/main" id="{F561FADE-20EA-7F47-B338-BF828AC89C05}"/>
                </a:ext>
              </a:extLst>
            </p:cNvPr>
            <p:cNvSpPr txBox="1"/>
            <p:nvPr/>
          </p:nvSpPr>
          <p:spPr>
            <a:xfrm rot="16200000">
              <a:off x="-310766" y="3080510"/>
              <a:ext cx="2206373" cy="253916"/>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False Omission Rate Disparity</a:t>
              </a:r>
            </a:p>
          </p:txBody>
        </p:sp>
      </p:grpSp>
      <p:sp>
        <p:nvSpPr>
          <p:cNvPr id="6" name="TextBox 5">
            <a:extLst>
              <a:ext uri="{FF2B5EF4-FFF2-40B4-BE49-F238E27FC236}">
                <a16:creationId xmlns:a16="http://schemas.microsoft.com/office/drawing/2014/main" id="{F479EB61-2108-044E-AF94-F7F81BC19EEC}"/>
              </a:ext>
            </a:extLst>
          </p:cNvPr>
          <p:cNvSpPr txBox="1"/>
          <p:nvPr/>
        </p:nvSpPr>
        <p:spPr>
          <a:xfrm>
            <a:off x="4674518" y="6575778"/>
            <a:ext cx="2842965"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Precision at the top 1%</a:t>
            </a:r>
          </a:p>
        </p:txBody>
      </p:sp>
      <p:sp>
        <p:nvSpPr>
          <p:cNvPr id="8" name="TextBox 7">
            <a:extLst>
              <a:ext uri="{FF2B5EF4-FFF2-40B4-BE49-F238E27FC236}">
                <a16:creationId xmlns:a16="http://schemas.microsoft.com/office/drawing/2014/main" id="{FC801A60-8103-8146-A648-B83A6E80BD61}"/>
              </a:ext>
            </a:extLst>
          </p:cNvPr>
          <p:cNvSpPr txBox="1"/>
          <p:nvPr/>
        </p:nvSpPr>
        <p:spPr>
          <a:xfrm>
            <a:off x="4674518" y="800139"/>
            <a:ext cx="3671197"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Bias vs P@1% on Gender</a:t>
            </a:r>
          </a:p>
        </p:txBody>
      </p:sp>
      <p:sp>
        <p:nvSpPr>
          <p:cNvPr id="7" name="Oval 6">
            <a:extLst>
              <a:ext uri="{FF2B5EF4-FFF2-40B4-BE49-F238E27FC236}">
                <a16:creationId xmlns:a16="http://schemas.microsoft.com/office/drawing/2014/main" id="{A340C9B9-8560-2845-9DA6-1F4093566423}"/>
              </a:ext>
            </a:extLst>
          </p:cNvPr>
          <p:cNvSpPr/>
          <p:nvPr/>
        </p:nvSpPr>
        <p:spPr>
          <a:xfrm>
            <a:off x="9724569" y="2209158"/>
            <a:ext cx="406400" cy="798285"/>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10" name="Oval 9">
            <a:extLst>
              <a:ext uri="{FF2B5EF4-FFF2-40B4-BE49-F238E27FC236}">
                <a16:creationId xmlns:a16="http://schemas.microsoft.com/office/drawing/2014/main" id="{AD04627B-BF7C-8B4B-8B81-1E5A60D59D12}"/>
              </a:ext>
            </a:extLst>
          </p:cNvPr>
          <p:cNvSpPr/>
          <p:nvPr/>
        </p:nvSpPr>
        <p:spPr>
          <a:xfrm>
            <a:off x="9252105" y="2688128"/>
            <a:ext cx="320808" cy="319315"/>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11" name="Oval 10">
            <a:extLst>
              <a:ext uri="{FF2B5EF4-FFF2-40B4-BE49-F238E27FC236}">
                <a16:creationId xmlns:a16="http://schemas.microsoft.com/office/drawing/2014/main" id="{1FD6C022-2394-804B-92E0-26C43167C368}"/>
              </a:ext>
            </a:extLst>
          </p:cNvPr>
          <p:cNvSpPr/>
          <p:nvPr/>
        </p:nvSpPr>
        <p:spPr>
          <a:xfrm>
            <a:off x="8003877" y="4429841"/>
            <a:ext cx="2141607" cy="391887"/>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2" name="Title 1">
            <a:extLst>
              <a:ext uri="{FF2B5EF4-FFF2-40B4-BE49-F238E27FC236}">
                <a16:creationId xmlns:a16="http://schemas.microsoft.com/office/drawing/2014/main" id="{24C0A875-A189-6548-9161-8F61D7EFD828}"/>
              </a:ext>
            </a:extLst>
          </p:cNvPr>
          <p:cNvSpPr>
            <a:spLocks noGrp="1"/>
          </p:cNvSpPr>
          <p:nvPr>
            <p:ph type="title"/>
          </p:nvPr>
        </p:nvSpPr>
        <p:spPr>
          <a:xfrm>
            <a:off x="1950109" y="-135755"/>
            <a:ext cx="11360700" cy="253543"/>
          </a:xfrm>
        </p:spPr>
        <p:txBody>
          <a:bodyPr/>
          <a:lstStyle/>
          <a:p>
            <a:r>
              <a:rPr lang="en-US" dirty="0"/>
              <a:t>Fairness-aware Model Selection</a:t>
            </a:r>
          </a:p>
        </p:txBody>
      </p:sp>
    </p:spTree>
    <p:extLst>
      <p:ext uri="{BB962C8B-B14F-4D97-AF65-F5344CB8AC3E}">
        <p14:creationId xmlns:p14="http://schemas.microsoft.com/office/powerpoint/2010/main" val="200170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Improving Fairness of Models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r>
              <a:rPr lang="en-US" sz="3200" dirty="0">
                <a:solidFill>
                  <a:schemeClr val="tx1">
                    <a:lumMod val="95000"/>
                    <a:lumOff val="5000"/>
                  </a:schemeClr>
                </a:solidFill>
              </a:rPr>
              <a:t>Pre-Processing: Try to fix the input data</a:t>
            </a:r>
          </a:p>
          <a:p>
            <a:r>
              <a:rPr lang="en-US" sz="3200" b="1" dirty="0">
                <a:solidFill>
                  <a:srgbClr val="FFC000"/>
                </a:solidFill>
              </a:rPr>
              <a:t>In-Processing: Optimize for fairness in model training</a:t>
            </a:r>
          </a:p>
          <a:p>
            <a:r>
              <a:rPr lang="en-US" sz="3200" dirty="0">
                <a:solidFill>
                  <a:schemeClr val="tx1">
                    <a:lumMod val="95000"/>
                    <a:lumOff val="5000"/>
                  </a:schemeClr>
                </a:solidFill>
              </a:rPr>
              <a:t>Model Selection: Choose fair models during model selection</a:t>
            </a:r>
          </a:p>
          <a:p>
            <a:r>
              <a:rPr lang="en-US" sz="3200" dirty="0">
                <a:solidFill>
                  <a:schemeClr val="tx1">
                    <a:lumMod val="95000"/>
                    <a:lumOff val="5000"/>
                  </a:schemeClr>
                </a:solidFill>
              </a:rPr>
              <a:t>Post-Processing: Post-hoc adjustments to de-bias model scores</a:t>
            </a:r>
          </a:p>
        </p:txBody>
      </p:sp>
    </p:spTree>
    <p:extLst>
      <p:ext uri="{BB962C8B-B14F-4D97-AF65-F5344CB8AC3E}">
        <p14:creationId xmlns:p14="http://schemas.microsoft.com/office/powerpoint/2010/main" val="30828126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BD25146F-5353-C04A-ABD0-63BF9D706F35}"/>
              </a:ext>
            </a:extLst>
          </p:cNvPr>
          <p:cNvPicPr>
            <a:picLocks noChangeAspect="1"/>
          </p:cNvPicPr>
          <p:nvPr/>
        </p:nvPicPr>
        <p:blipFill>
          <a:blip r:embed="rId2"/>
          <a:stretch>
            <a:fillRect/>
          </a:stretch>
        </p:blipFill>
        <p:spPr>
          <a:xfrm>
            <a:off x="895300" y="1160556"/>
            <a:ext cx="10401300" cy="3568700"/>
          </a:xfrm>
          <a:prstGeom prst="rect">
            <a:avLst/>
          </a:prstGeom>
        </p:spPr>
      </p:pic>
      <p:sp>
        <p:nvSpPr>
          <p:cNvPr id="5" name="Content Placeholder 1">
            <a:extLst>
              <a:ext uri="{FF2B5EF4-FFF2-40B4-BE49-F238E27FC236}">
                <a16:creationId xmlns:a16="http://schemas.microsoft.com/office/drawing/2014/main" id="{0F4947FE-AA16-F749-96D5-787F60537A69}"/>
              </a:ext>
            </a:extLst>
          </p:cNvPr>
          <p:cNvSpPr>
            <a:spLocks noGrp="1"/>
          </p:cNvSpPr>
          <p:nvPr>
            <p:ph type="body" idx="1"/>
          </p:nvPr>
        </p:nvSpPr>
        <p:spPr>
          <a:xfrm>
            <a:off x="579623" y="4898186"/>
            <a:ext cx="11032653" cy="1873251"/>
          </a:xfrm>
        </p:spPr>
        <p:txBody>
          <a:bodyPr/>
          <a:lstStyle/>
          <a:p>
            <a:pPr marL="76200" indent="0">
              <a:buNone/>
            </a:pPr>
            <a:r>
              <a:rPr lang="en-US" sz="2800" dirty="0">
                <a:solidFill>
                  <a:schemeClr val="tx1"/>
                </a:solidFill>
              </a:rPr>
              <a:t>General idea: modify optimization problem (for instance, by adding regularization terms to loss function) that account for fairness. Many implementations of different methods for various fairness metrics.</a:t>
            </a:r>
          </a:p>
        </p:txBody>
      </p:sp>
    </p:spTree>
    <p:extLst>
      <p:ext uri="{BB962C8B-B14F-4D97-AF65-F5344CB8AC3E}">
        <p14:creationId xmlns:p14="http://schemas.microsoft.com/office/powerpoint/2010/main" val="2032005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6DC0D54-0B18-6E49-BE26-E4BF7A51BAF3}"/>
              </a:ext>
            </a:extLst>
          </p:cNvPr>
          <p:cNvGraphicFramePr/>
          <p:nvPr/>
        </p:nvGraphicFramePr>
        <p:xfrm>
          <a:off x="0" y="859537"/>
          <a:ext cx="12192000" cy="5302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a:extLst>
              <a:ext uri="{FF2B5EF4-FFF2-40B4-BE49-F238E27FC236}">
                <a16:creationId xmlns:a16="http://schemas.microsoft.com/office/drawing/2014/main" id="{F0199F36-82BD-C781-CC20-68279DC263F7}"/>
              </a:ext>
            </a:extLst>
          </p:cNvPr>
          <p:cNvSpPr>
            <a:spLocks noGrp="1"/>
          </p:cNvSpPr>
          <p:nvPr>
            <p:ph type="title"/>
          </p:nvPr>
        </p:nvSpPr>
        <p:spPr/>
        <p:txBody>
          <a:bodyPr/>
          <a:lstStyle/>
          <a:p>
            <a:r>
              <a:rPr lang="en-US" dirty="0">
                <a:solidFill>
                  <a:schemeClr val="bg1"/>
                </a:solidFill>
              </a:rPr>
              <a:t>The focus should not just be on making the ML model fair but rather on </a:t>
            </a:r>
            <a:r>
              <a:rPr lang="en-US" b="1" dirty="0">
                <a:solidFill>
                  <a:schemeClr val="bg1"/>
                </a:solidFill>
              </a:rPr>
              <a:t>making the overall system and outcomes fair</a:t>
            </a:r>
            <a:endParaRPr lang="en-US" dirty="0"/>
          </a:p>
        </p:txBody>
      </p:sp>
    </p:spTree>
    <p:extLst>
      <p:ext uri="{BB962C8B-B14F-4D97-AF65-F5344CB8AC3E}">
        <p14:creationId xmlns:p14="http://schemas.microsoft.com/office/powerpoint/2010/main" val="25173049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7" name="Picture 6">
            <a:extLst>
              <a:ext uri="{FF2B5EF4-FFF2-40B4-BE49-F238E27FC236}">
                <a16:creationId xmlns:a16="http://schemas.microsoft.com/office/drawing/2014/main" id="{FD5D0FBE-EF7B-F346-A22A-B8872BE3DCCC}"/>
              </a:ext>
            </a:extLst>
          </p:cNvPr>
          <p:cNvPicPr>
            <a:picLocks noChangeAspect="1"/>
          </p:cNvPicPr>
          <p:nvPr/>
        </p:nvPicPr>
        <p:blipFill>
          <a:blip r:embed="rId2"/>
          <a:stretch>
            <a:fillRect/>
          </a:stretch>
        </p:blipFill>
        <p:spPr>
          <a:xfrm>
            <a:off x="723850" y="1828053"/>
            <a:ext cx="10744200" cy="2717800"/>
          </a:xfrm>
          <a:prstGeom prst="rect">
            <a:avLst/>
          </a:prstGeom>
        </p:spPr>
      </p:pic>
    </p:spTree>
    <p:extLst>
      <p:ext uri="{BB962C8B-B14F-4D97-AF65-F5344CB8AC3E}">
        <p14:creationId xmlns:p14="http://schemas.microsoft.com/office/powerpoint/2010/main" val="2273145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6" name="Picture 5">
            <a:extLst>
              <a:ext uri="{FF2B5EF4-FFF2-40B4-BE49-F238E27FC236}">
                <a16:creationId xmlns:a16="http://schemas.microsoft.com/office/drawing/2014/main" id="{B7CB6325-4D46-7A46-A321-61872CF79F80}"/>
              </a:ext>
            </a:extLst>
          </p:cNvPr>
          <p:cNvPicPr>
            <a:picLocks noChangeAspect="1"/>
          </p:cNvPicPr>
          <p:nvPr/>
        </p:nvPicPr>
        <p:blipFill>
          <a:blip r:embed="rId2"/>
          <a:stretch>
            <a:fillRect/>
          </a:stretch>
        </p:blipFill>
        <p:spPr>
          <a:xfrm>
            <a:off x="1294839" y="1276640"/>
            <a:ext cx="9602321" cy="5075974"/>
          </a:xfrm>
          <a:prstGeom prst="rect">
            <a:avLst/>
          </a:prstGeom>
        </p:spPr>
      </p:pic>
    </p:spTree>
    <p:extLst>
      <p:ext uri="{BB962C8B-B14F-4D97-AF65-F5344CB8AC3E}">
        <p14:creationId xmlns:p14="http://schemas.microsoft.com/office/powerpoint/2010/main" val="34220478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4" name="Picture 3">
            <a:extLst>
              <a:ext uri="{FF2B5EF4-FFF2-40B4-BE49-F238E27FC236}">
                <a16:creationId xmlns:a16="http://schemas.microsoft.com/office/drawing/2014/main" id="{12CA6BB3-08DF-7A41-8121-2CE59E5CA520}"/>
              </a:ext>
            </a:extLst>
          </p:cNvPr>
          <p:cNvPicPr>
            <a:picLocks noChangeAspect="1"/>
          </p:cNvPicPr>
          <p:nvPr/>
        </p:nvPicPr>
        <p:blipFill>
          <a:blip r:embed="rId2"/>
          <a:stretch>
            <a:fillRect/>
          </a:stretch>
        </p:blipFill>
        <p:spPr>
          <a:xfrm>
            <a:off x="641165" y="1862604"/>
            <a:ext cx="10909669" cy="3132791"/>
          </a:xfrm>
          <a:prstGeom prst="rect">
            <a:avLst/>
          </a:prstGeom>
        </p:spPr>
      </p:pic>
    </p:spTree>
    <p:extLst>
      <p:ext uri="{BB962C8B-B14F-4D97-AF65-F5344CB8AC3E}">
        <p14:creationId xmlns:p14="http://schemas.microsoft.com/office/powerpoint/2010/main" val="23581313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980DBBC3-8507-DD42-B15E-9BD53991E8B6}"/>
              </a:ext>
            </a:extLst>
          </p:cNvPr>
          <p:cNvPicPr>
            <a:picLocks noChangeAspect="1"/>
          </p:cNvPicPr>
          <p:nvPr/>
        </p:nvPicPr>
        <p:blipFill>
          <a:blip r:embed="rId2"/>
          <a:stretch>
            <a:fillRect/>
          </a:stretch>
        </p:blipFill>
        <p:spPr>
          <a:xfrm>
            <a:off x="501600" y="1384300"/>
            <a:ext cx="11188700" cy="2044700"/>
          </a:xfrm>
          <a:prstGeom prst="rect">
            <a:avLst/>
          </a:prstGeom>
        </p:spPr>
      </p:pic>
    </p:spTree>
    <p:extLst>
      <p:ext uri="{BB962C8B-B14F-4D97-AF65-F5344CB8AC3E}">
        <p14:creationId xmlns:p14="http://schemas.microsoft.com/office/powerpoint/2010/main" val="2049805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980DBBC3-8507-DD42-B15E-9BD53991E8B6}"/>
              </a:ext>
            </a:extLst>
          </p:cNvPr>
          <p:cNvPicPr>
            <a:picLocks noChangeAspect="1"/>
          </p:cNvPicPr>
          <p:nvPr/>
        </p:nvPicPr>
        <p:blipFill>
          <a:blip r:embed="rId2"/>
          <a:stretch>
            <a:fillRect/>
          </a:stretch>
        </p:blipFill>
        <p:spPr>
          <a:xfrm>
            <a:off x="501600" y="1384300"/>
            <a:ext cx="11188700" cy="2044700"/>
          </a:xfrm>
          <a:prstGeom prst="rect">
            <a:avLst/>
          </a:prstGeom>
        </p:spPr>
      </p:pic>
      <p:cxnSp>
        <p:nvCxnSpPr>
          <p:cNvPr id="6" name="Straight Arrow Connector 5">
            <a:extLst>
              <a:ext uri="{FF2B5EF4-FFF2-40B4-BE49-F238E27FC236}">
                <a16:creationId xmlns:a16="http://schemas.microsoft.com/office/drawing/2014/main" id="{84895C3E-88B4-DD42-9192-5EF15DAF50D3}"/>
              </a:ext>
            </a:extLst>
          </p:cNvPr>
          <p:cNvCxnSpPr>
            <a:cxnSpLocks/>
          </p:cNvCxnSpPr>
          <p:nvPr/>
        </p:nvCxnSpPr>
        <p:spPr>
          <a:xfrm flipV="1">
            <a:off x="3375212" y="3200400"/>
            <a:ext cx="591670" cy="8606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ABC05B-0316-384A-A696-286586A4B417}"/>
              </a:ext>
            </a:extLst>
          </p:cNvPr>
          <p:cNvSpPr txBox="1"/>
          <p:nvPr/>
        </p:nvSpPr>
        <p:spPr>
          <a:xfrm>
            <a:off x="833717" y="3963237"/>
            <a:ext cx="4826962" cy="1384995"/>
          </a:xfrm>
          <a:prstGeom prst="rect">
            <a:avLst/>
          </a:prstGeom>
          <a:noFill/>
        </p:spPr>
        <p:txBody>
          <a:bodyPr wrap="none" rtlCol="0">
            <a:spAutoFit/>
          </a:bodyPr>
          <a:lstStyle/>
          <a:p>
            <a:r>
              <a:rPr lang="en-US" sz="2800" dirty="0">
                <a:solidFill>
                  <a:srgbClr val="FF0000"/>
                </a:solidFill>
              </a:rPr>
              <a:t>“group performance function”</a:t>
            </a:r>
          </a:p>
          <a:p>
            <a:r>
              <a:rPr lang="en-US" sz="2800" dirty="0">
                <a:solidFill>
                  <a:srgbClr val="FF0000"/>
                </a:solidFill>
              </a:rPr>
              <a:t>capturing the equity metric</a:t>
            </a:r>
          </a:p>
          <a:p>
            <a:r>
              <a:rPr lang="en-US" sz="2800" dirty="0">
                <a:solidFill>
                  <a:srgbClr val="FF0000"/>
                </a:solidFill>
              </a:rPr>
              <a:t>of interest</a:t>
            </a:r>
          </a:p>
        </p:txBody>
      </p:sp>
    </p:spTree>
    <p:extLst>
      <p:ext uri="{BB962C8B-B14F-4D97-AF65-F5344CB8AC3E}">
        <p14:creationId xmlns:p14="http://schemas.microsoft.com/office/powerpoint/2010/main" val="32652938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980DBBC3-8507-DD42-B15E-9BD53991E8B6}"/>
              </a:ext>
            </a:extLst>
          </p:cNvPr>
          <p:cNvPicPr>
            <a:picLocks noChangeAspect="1"/>
          </p:cNvPicPr>
          <p:nvPr/>
        </p:nvPicPr>
        <p:blipFill>
          <a:blip r:embed="rId2"/>
          <a:stretch>
            <a:fillRect/>
          </a:stretch>
        </p:blipFill>
        <p:spPr>
          <a:xfrm>
            <a:off x="501600" y="1384300"/>
            <a:ext cx="11188700" cy="2044700"/>
          </a:xfrm>
          <a:prstGeom prst="rect">
            <a:avLst/>
          </a:prstGeom>
        </p:spPr>
      </p:pic>
      <p:cxnSp>
        <p:nvCxnSpPr>
          <p:cNvPr id="6" name="Straight Arrow Connector 5">
            <a:extLst>
              <a:ext uri="{FF2B5EF4-FFF2-40B4-BE49-F238E27FC236}">
                <a16:creationId xmlns:a16="http://schemas.microsoft.com/office/drawing/2014/main" id="{84895C3E-88B4-DD42-9192-5EF15DAF50D3}"/>
              </a:ext>
            </a:extLst>
          </p:cNvPr>
          <p:cNvCxnSpPr>
            <a:cxnSpLocks/>
          </p:cNvCxnSpPr>
          <p:nvPr/>
        </p:nvCxnSpPr>
        <p:spPr>
          <a:xfrm flipV="1">
            <a:off x="3375212" y="3200400"/>
            <a:ext cx="591670" cy="8606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ABC05B-0316-384A-A696-286586A4B417}"/>
              </a:ext>
            </a:extLst>
          </p:cNvPr>
          <p:cNvSpPr txBox="1"/>
          <p:nvPr/>
        </p:nvSpPr>
        <p:spPr>
          <a:xfrm>
            <a:off x="2293024" y="3963237"/>
            <a:ext cx="2164375" cy="523220"/>
          </a:xfrm>
          <a:prstGeom prst="rect">
            <a:avLst/>
          </a:prstGeom>
          <a:noFill/>
        </p:spPr>
        <p:txBody>
          <a:bodyPr wrap="none" rtlCol="0">
            <a:spAutoFit/>
          </a:bodyPr>
          <a:lstStyle/>
          <a:p>
            <a:r>
              <a:rPr lang="en-US" sz="2800" dirty="0">
                <a:solidFill>
                  <a:srgbClr val="FF0000"/>
                </a:solidFill>
              </a:rPr>
              <a:t>for example:</a:t>
            </a:r>
          </a:p>
        </p:txBody>
      </p:sp>
      <p:pic>
        <p:nvPicPr>
          <p:cNvPr id="7" name="Picture 6">
            <a:extLst>
              <a:ext uri="{FF2B5EF4-FFF2-40B4-BE49-F238E27FC236}">
                <a16:creationId xmlns:a16="http://schemas.microsoft.com/office/drawing/2014/main" id="{29F26CC5-F83B-D24D-98E3-AF93B927E287}"/>
              </a:ext>
            </a:extLst>
          </p:cNvPr>
          <p:cNvPicPr>
            <a:picLocks noChangeAspect="1"/>
          </p:cNvPicPr>
          <p:nvPr/>
        </p:nvPicPr>
        <p:blipFill>
          <a:blip r:embed="rId3"/>
          <a:stretch>
            <a:fillRect/>
          </a:stretch>
        </p:blipFill>
        <p:spPr>
          <a:xfrm>
            <a:off x="4520776" y="3785090"/>
            <a:ext cx="7169524" cy="2851877"/>
          </a:xfrm>
          <a:prstGeom prst="rect">
            <a:avLst/>
          </a:prstGeom>
        </p:spPr>
      </p:pic>
    </p:spTree>
    <p:extLst>
      <p:ext uri="{BB962C8B-B14F-4D97-AF65-F5344CB8AC3E}">
        <p14:creationId xmlns:p14="http://schemas.microsoft.com/office/powerpoint/2010/main" val="30693651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4" name="Picture 3">
            <a:extLst>
              <a:ext uri="{FF2B5EF4-FFF2-40B4-BE49-F238E27FC236}">
                <a16:creationId xmlns:a16="http://schemas.microsoft.com/office/drawing/2014/main" id="{7693CB22-5FE6-604D-85C7-BD2160FD0B5E}"/>
              </a:ext>
            </a:extLst>
          </p:cNvPr>
          <p:cNvPicPr>
            <a:picLocks noChangeAspect="1"/>
          </p:cNvPicPr>
          <p:nvPr/>
        </p:nvPicPr>
        <p:blipFill>
          <a:blip r:embed="rId2"/>
          <a:stretch>
            <a:fillRect/>
          </a:stretch>
        </p:blipFill>
        <p:spPr>
          <a:xfrm>
            <a:off x="609600" y="1593850"/>
            <a:ext cx="10972800" cy="3670300"/>
          </a:xfrm>
          <a:prstGeom prst="rect">
            <a:avLst/>
          </a:prstGeom>
        </p:spPr>
      </p:pic>
    </p:spTree>
    <p:extLst>
      <p:ext uri="{BB962C8B-B14F-4D97-AF65-F5344CB8AC3E}">
        <p14:creationId xmlns:p14="http://schemas.microsoft.com/office/powerpoint/2010/main" val="170544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 Advantages</a:t>
            </a:r>
          </a:p>
        </p:txBody>
      </p:sp>
      <p:sp>
        <p:nvSpPr>
          <p:cNvPr id="4" name="Content Placeholder 1">
            <a:extLst>
              <a:ext uri="{FF2B5EF4-FFF2-40B4-BE49-F238E27FC236}">
                <a16:creationId xmlns:a16="http://schemas.microsoft.com/office/drawing/2014/main" id="{9E56D40D-A399-A645-A0C2-715B2EFF4738}"/>
              </a:ext>
            </a:extLst>
          </p:cNvPr>
          <p:cNvSpPr>
            <a:spLocks noGrp="1"/>
          </p:cNvSpPr>
          <p:nvPr>
            <p:ph type="body" idx="1"/>
          </p:nvPr>
        </p:nvSpPr>
        <p:spPr>
          <a:xfrm>
            <a:off x="415600" y="1151399"/>
            <a:ext cx="11360700" cy="5285495"/>
          </a:xfrm>
        </p:spPr>
        <p:txBody>
          <a:bodyPr/>
          <a:lstStyle/>
          <a:p>
            <a:r>
              <a:rPr lang="en-US" sz="3200" dirty="0">
                <a:solidFill>
                  <a:schemeClr val="tx1"/>
                </a:solidFill>
              </a:rPr>
              <a:t>Idea of an “all-in-one” solution is appealing</a:t>
            </a:r>
            <a:br>
              <a:rPr lang="en-US" sz="3200" dirty="0">
                <a:solidFill>
                  <a:schemeClr val="tx1"/>
                </a:solidFill>
              </a:rPr>
            </a:br>
            <a:endParaRPr lang="en-US" sz="3200" dirty="0">
              <a:solidFill>
                <a:schemeClr val="tx1"/>
              </a:solidFill>
            </a:endParaRPr>
          </a:p>
          <a:p>
            <a:r>
              <a:rPr lang="en-US" sz="3200" dirty="0">
                <a:solidFill>
                  <a:schemeClr val="tx1"/>
                </a:solidFill>
              </a:rPr>
              <a:t>Provides some flexibility, especially when group membership not known exactly (e.g., gender estimated from name or race from census data)</a:t>
            </a:r>
          </a:p>
        </p:txBody>
      </p:sp>
    </p:spTree>
    <p:extLst>
      <p:ext uri="{BB962C8B-B14F-4D97-AF65-F5344CB8AC3E}">
        <p14:creationId xmlns:p14="http://schemas.microsoft.com/office/powerpoint/2010/main" val="4713411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 Limitations</a:t>
            </a:r>
          </a:p>
        </p:txBody>
      </p:sp>
      <p:sp>
        <p:nvSpPr>
          <p:cNvPr id="4" name="Content Placeholder 1">
            <a:extLst>
              <a:ext uri="{FF2B5EF4-FFF2-40B4-BE49-F238E27FC236}">
                <a16:creationId xmlns:a16="http://schemas.microsoft.com/office/drawing/2014/main" id="{9E56D40D-A399-A645-A0C2-715B2EFF4738}"/>
              </a:ext>
            </a:extLst>
          </p:cNvPr>
          <p:cNvSpPr>
            <a:spLocks noGrp="1"/>
          </p:cNvSpPr>
          <p:nvPr>
            <p:ph type="body" idx="1"/>
          </p:nvPr>
        </p:nvSpPr>
        <p:spPr>
          <a:xfrm>
            <a:off x="415600" y="1151399"/>
            <a:ext cx="11606072" cy="5285495"/>
          </a:xfrm>
        </p:spPr>
        <p:txBody>
          <a:bodyPr/>
          <a:lstStyle/>
          <a:p>
            <a:r>
              <a:rPr lang="en-US" sz="3200" dirty="0">
                <a:solidFill>
                  <a:schemeClr val="tx1"/>
                </a:solidFill>
              </a:rPr>
              <a:t>Limited set of algorithms to do this directly, though also black-box options (often end up doing the same thing as post-hoc score adjustments)</a:t>
            </a:r>
            <a:br>
              <a:rPr lang="en-US" sz="3200" dirty="0">
                <a:solidFill>
                  <a:schemeClr val="tx1"/>
                </a:solidFill>
              </a:rPr>
            </a:br>
            <a:endParaRPr lang="en-US" sz="3200" dirty="0">
              <a:solidFill>
                <a:schemeClr val="tx1"/>
              </a:solidFill>
            </a:endParaRPr>
          </a:p>
          <a:p>
            <a:r>
              <a:rPr lang="en-US" sz="3200" dirty="0">
                <a:solidFill>
                  <a:schemeClr val="tx1"/>
                </a:solidFill>
              </a:rPr>
              <a:t>Doesn’t preclude the need to auditing, assessment, and model selection – need to confirm the effectiveness of the constraint!</a:t>
            </a:r>
            <a:br>
              <a:rPr lang="en-US" sz="3200" dirty="0">
                <a:solidFill>
                  <a:schemeClr val="tx1"/>
                </a:solidFill>
              </a:rPr>
            </a:br>
            <a:endParaRPr lang="en-US" sz="3200" dirty="0">
              <a:solidFill>
                <a:schemeClr val="tx1"/>
              </a:solidFill>
            </a:endParaRPr>
          </a:p>
          <a:p>
            <a:r>
              <a:rPr lang="en-US" sz="2800" b="1" dirty="0">
                <a:solidFill>
                  <a:srgbClr val="FF0000"/>
                </a:solidFill>
              </a:rPr>
              <a:t>Generally don’t work well for “top k” problems off the shelf</a:t>
            </a:r>
          </a:p>
        </p:txBody>
      </p:sp>
    </p:spTree>
    <p:extLst>
      <p:ext uri="{BB962C8B-B14F-4D97-AF65-F5344CB8AC3E}">
        <p14:creationId xmlns:p14="http://schemas.microsoft.com/office/powerpoint/2010/main" val="34013634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Improving Fairness of Models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r>
              <a:rPr lang="en-US" sz="3200" dirty="0">
                <a:solidFill>
                  <a:schemeClr val="tx1">
                    <a:lumMod val="95000"/>
                    <a:lumOff val="5000"/>
                  </a:schemeClr>
                </a:solidFill>
              </a:rPr>
              <a:t>Pre-Processing: Try to fix the input data</a:t>
            </a:r>
          </a:p>
          <a:p>
            <a:r>
              <a:rPr lang="en-US" sz="3200" dirty="0">
                <a:solidFill>
                  <a:schemeClr val="tx1">
                    <a:lumMod val="95000"/>
                    <a:lumOff val="5000"/>
                  </a:schemeClr>
                </a:solidFill>
              </a:rPr>
              <a:t>In-Processing: Optimize for fairness in model training</a:t>
            </a:r>
          </a:p>
          <a:p>
            <a:r>
              <a:rPr lang="en-US" sz="3200" dirty="0">
                <a:solidFill>
                  <a:schemeClr val="tx1">
                    <a:lumMod val="95000"/>
                    <a:lumOff val="5000"/>
                  </a:schemeClr>
                </a:solidFill>
              </a:rPr>
              <a:t>Model Selection: Choose fair models during model selection</a:t>
            </a:r>
          </a:p>
          <a:p>
            <a:r>
              <a:rPr lang="en-US" sz="3200" b="1" dirty="0">
                <a:solidFill>
                  <a:schemeClr val="accent1">
                    <a:lumMod val="75000"/>
                  </a:schemeClr>
                </a:solidFill>
              </a:rPr>
              <a:t>Post-Processing: Post-hoc adjustments to de-bias model scores</a:t>
            </a:r>
          </a:p>
        </p:txBody>
      </p:sp>
    </p:spTree>
    <p:extLst>
      <p:ext uri="{BB962C8B-B14F-4D97-AF65-F5344CB8AC3E}">
        <p14:creationId xmlns:p14="http://schemas.microsoft.com/office/powerpoint/2010/main" val="4074718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Translating policy goals to fairness metrics</a:t>
            </a:r>
          </a:p>
        </p:txBody>
      </p:sp>
      <p:pic>
        <p:nvPicPr>
          <p:cNvPr id="1026" name="Picture 2">
            <a:extLst>
              <a:ext uri="{FF2B5EF4-FFF2-40B4-BE49-F238E27FC236}">
                <a16:creationId xmlns:a16="http://schemas.microsoft.com/office/drawing/2014/main" id="{8B63C0A7-081E-3D4F-B1C8-1DEEE1091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4" y="1116762"/>
            <a:ext cx="12192000" cy="565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044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6" name="Picture 5">
            <a:extLst>
              <a:ext uri="{FF2B5EF4-FFF2-40B4-BE49-F238E27FC236}">
                <a16:creationId xmlns:a16="http://schemas.microsoft.com/office/drawing/2014/main" id="{F75FA0B9-4F4C-994E-8BBB-C8AB9AD3434B}"/>
              </a:ext>
            </a:extLst>
          </p:cNvPr>
          <p:cNvPicPr>
            <a:picLocks noChangeAspect="1"/>
          </p:cNvPicPr>
          <p:nvPr/>
        </p:nvPicPr>
        <p:blipFill>
          <a:blip r:embed="rId2"/>
          <a:stretch>
            <a:fillRect/>
          </a:stretch>
        </p:blipFill>
        <p:spPr>
          <a:xfrm>
            <a:off x="1460500" y="1930400"/>
            <a:ext cx="9271000" cy="2997200"/>
          </a:xfrm>
          <a:prstGeom prst="rect">
            <a:avLst/>
          </a:prstGeom>
        </p:spPr>
      </p:pic>
    </p:spTree>
    <p:extLst>
      <p:ext uri="{BB962C8B-B14F-4D97-AF65-F5344CB8AC3E}">
        <p14:creationId xmlns:p14="http://schemas.microsoft.com/office/powerpoint/2010/main" val="2192758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2" name="Picture 1">
            <a:extLst>
              <a:ext uri="{FF2B5EF4-FFF2-40B4-BE49-F238E27FC236}">
                <a16:creationId xmlns:a16="http://schemas.microsoft.com/office/drawing/2014/main" id="{44A43827-A8BF-7F43-B314-1BC5F1339770}"/>
              </a:ext>
            </a:extLst>
          </p:cNvPr>
          <p:cNvPicPr>
            <a:picLocks noChangeAspect="1"/>
          </p:cNvPicPr>
          <p:nvPr/>
        </p:nvPicPr>
        <p:blipFill>
          <a:blip r:embed="rId2"/>
          <a:stretch>
            <a:fillRect/>
          </a:stretch>
        </p:blipFill>
        <p:spPr>
          <a:xfrm>
            <a:off x="0" y="2063376"/>
            <a:ext cx="12192000" cy="956235"/>
          </a:xfrm>
          <a:prstGeom prst="rect">
            <a:avLst/>
          </a:prstGeom>
        </p:spPr>
      </p:pic>
      <p:cxnSp>
        <p:nvCxnSpPr>
          <p:cNvPr id="5" name="Straight Arrow Connector 4">
            <a:extLst>
              <a:ext uri="{FF2B5EF4-FFF2-40B4-BE49-F238E27FC236}">
                <a16:creationId xmlns:a16="http://schemas.microsoft.com/office/drawing/2014/main" id="{FF9DAAF8-1279-0B40-A2A8-D73A1CD31763}"/>
              </a:ext>
            </a:extLst>
          </p:cNvPr>
          <p:cNvCxnSpPr>
            <a:cxnSpLocks/>
          </p:cNvCxnSpPr>
          <p:nvPr/>
        </p:nvCxnSpPr>
        <p:spPr>
          <a:xfrm flipV="1">
            <a:off x="3536577" y="2946867"/>
            <a:ext cx="591670" cy="8606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CD270B6-0C7B-9542-9480-8D9D0D6F6B25}"/>
              </a:ext>
            </a:extLst>
          </p:cNvPr>
          <p:cNvSpPr txBox="1"/>
          <p:nvPr/>
        </p:nvSpPr>
        <p:spPr>
          <a:xfrm>
            <a:off x="2055241" y="3709704"/>
            <a:ext cx="2962671" cy="523220"/>
          </a:xfrm>
          <a:prstGeom prst="rect">
            <a:avLst/>
          </a:prstGeom>
          <a:noFill/>
        </p:spPr>
        <p:txBody>
          <a:bodyPr wrap="none" rtlCol="0">
            <a:spAutoFit/>
          </a:bodyPr>
          <a:lstStyle/>
          <a:p>
            <a:r>
              <a:rPr lang="en-US" sz="2800" dirty="0">
                <a:solidFill>
                  <a:srgbClr val="FF0000"/>
                </a:solidFill>
              </a:rPr>
              <a:t>aka recall or TPR</a:t>
            </a:r>
          </a:p>
        </p:txBody>
      </p:sp>
    </p:spTree>
    <p:extLst>
      <p:ext uri="{BB962C8B-B14F-4D97-AF65-F5344CB8AC3E}">
        <p14:creationId xmlns:p14="http://schemas.microsoft.com/office/powerpoint/2010/main" val="15908708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2" name="Picture 1">
            <a:extLst>
              <a:ext uri="{FF2B5EF4-FFF2-40B4-BE49-F238E27FC236}">
                <a16:creationId xmlns:a16="http://schemas.microsoft.com/office/drawing/2014/main" id="{44A43827-A8BF-7F43-B314-1BC5F1339770}"/>
              </a:ext>
            </a:extLst>
          </p:cNvPr>
          <p:cNvPicPr>
            <a:picLocks noChangeAspect="1"/>
          </p:cNvPicPr>
          <p:nvPr/>
        </p:nvPicPr>
        <p:blipFill>
          <a:blip r:embed="rId2"/>
          <a:stretch>
            <a:fillRect/>
          </a:stretch>
        </p:blipFill>
        <p:spPr>
          <a:xfrm>
            <a:off x="0" y="2063376"/>
            <a:ext cx="12192000" cy="956235"/>
          </a:xfrm>
          <a:prstGeom prst="rect">
            <a:avLst/>
          </a:prstGeom>
        </p:spPr>
      </p:pic>
      <p:grpSp>
        <p:nvGrpSpPr>
          <p:cNvPr id="6" name="Group 5">
            <a:extLst>
              <a:ext uri="{FF2B5EF4-FFF2-40B4-BE49-F238E27FC236}">
                <a16:creationId xmlns:a16="http://schemas.microsoft.com/office/drawing/2014/main" id="{DA2F9EE5-D444-0348-90A3-C50BF65B7DF3}"/>
              </a:ext>
            </a:extLst>
          </p:cNvPr>
          <p:cNvGrpSpPr/>
          <p:nvPr/>
        </p:nvGrpSpPr>
        <p:grpSpPr>
          <a:xfrm>
            <a:off x="415600" y="3194202"/>
            <a:ext cx="11192256" cy="2046714"/>
            <a:chOff x="184002" y="3207649"/>
            <a:chExt cx="11192256" cy="2046714"/>
          </a:xfrm>
        </p:grpSpPr>
        <p:sp>
          <p:nvSpPr>
            <p:cNvPr id="8" name="TextBox 7">
              <a:extLst>
                <a:ext uri="{FF2B5EF4-FFF2-40B4-BE49-F238E27FC236}">
                  <a16:creationId xmlns:a16="http://schemas.microsoft.com/office/drawing/2014/main" id="{3D401C1D-D361-5948-930E-E725013591D0}"/>
                </a:ext>
              </a:extLst>
            </p:cNvPr>
            <p:cNvSpPr txBox="1"/>
            <p:nvPr/>
          </p:nvSpPr>
          <p:spPr>
            <a:xfrm>
              <a:off x="184002" y="3207649"/>
              <a:ext cx="11192256" cy="1692771"/>
            </a:xfrm>
            <a:prstGeom prst="rect">
              <a:avLst/>
            </a:prstGeom>
            <a:noFill/>
          </p:spPr>
          <p:txBody>
            <a:bodyPr wrap="square" rtlCol="0">
              <a:spAutoFit/>
            </a:bodyPr>
            <a:lstStyle/>
            <a:p>
              <a:r>
                <a:rPr lang="en-US" sz="7200" dirty="0"/>
                <a:t>“</a:t>
              </a:r>
              <a:r>
                <a:rPr lang="en-US" sz="3200" i="1" dirty="0"/>
                <a:t>That is, to require that people who pay back their loan have an equal opportunity of getting a loan in the first place.</a:t>
              </a:r>
            </a:p>
          </p:txBody>
        </p:sp>
        <p:sp>
          <p:nvSpPr>
            <p:cNvPr id="9" name="Rectangle 8">
              <a:extLst>
                <a:ext uri="{FF2B5EF4-FFF2-40B4-BE49-F238E27FC236}">
                  <a16:creationId xmlns:a16="http://schemas.microsoft.com/office/drawing/2014/main" id="{0548D6B5-7D9D-E34C-B724-02638AC99AB5}"/>
                </a:ext>
              </a:extLst>
            </p:cNvPr>
            <p:cNvSpPr/>
            <p:nvPr/>
          </p:nvSpPr>
          <p:spPr>
            <a:xfrm>
              <a:off x="9856266" y="4054034"/>
              <a:ext cx="492443" cy="1200329"/>
            </a:xfrm>
            <a:prstGeom prst="rect">
              <a:avLst/>
            </a:prstGeom>
          </p:spPr>
          <p:txBody>
            <a:bodyPr wrap="none">
              <a:spAutoFit/>
            </a:bodyPr>
            <a:lstStyle/>
            <a:p>
              <a:r>
                <a:rPr lang="en-US" sz="7200" i="1" dirty="0"/>
                <a:t>”</a:t>
              </a:r>
              <a:endParaRPr lang="en-US" sz="7200" dirty="0"/>
            </a:p>
          </p:txBody>
        </p:sp>
      </p:grpSp>
    </p:spTree>
    <p:extLst>
      <p:ext uri="{BB962C8B-B14F-4D97-AF65-F5344CB8AC3E}">
        <p14:creationId xmlns:p14="http://schemas.microsoft.com/office/powerpoint/2010/main" val="4730448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4" name="Picture 3">
            <a:extLst>
              <a:ext uri="{FF2B5EF4-FFF2-40B4-BE49-F238E27FC236}">
                <a16:creationId xmlns:a16="http://schemas.microsoft.com/office/drawing/2014/main" id="{23D2BECA-38DD-EB43-BB7E-A9081D6104B1}"/>
              </a:ext>
            </a:extLst>
          </p:cNvPr>
          <p:cNvPicPr>
            <a:picLocks noChangeAspect="1"/>
          </p:cNvPicPr>
          <p:nvPr/>
        </p:nvPicPr>
        <p:blipFill>
          <a:blip r:embed="rId2"/>
          <a:stretch>
            <a:fillRect/>
          </a:stretch>
        </p:blipFill>
        <p:spPr>
          <a:xfrm>
            <a:off x="0" y="1517975"/>
            <a:ext cx="12192000" cy="3822050"/>
          </a:xfrm>
          <a:prstGeom prst="rect">
            <a:avLst/>
          </a:prstGeom>
        </p:spPr>
      </p:pic>
    </p:spTree>
    <p:extLst>
      <p:ext uri="{BB962C8B-B14F-4D97-AF65-F5344CB8AC3E}">
        <p14:creationId xmlns:p14="http://schemas.microsoft.com/office/powerpoint/2010/main" val="4111112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14" name="Google Shape;63;p9">
            <a:extLst>
              <a:ext uri="{FF2B5EF4-FFF2-40B4-BE49-F238E27FC236}">
                <a16:creationId xmlns:a16="http://schemas.microsoft.com/office/drawing/2014/main" id="{101348C2-B86F-FD43-A555-E138761C408A}"/>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5" name="Google Shape;64;p9">
            <a:extLst>
              <a:ext uri="{FF2B5EF4-FFF2-40B4-BE49-F238E27FC236}">
                <a16:creationId xmlns:a16="http://schemas.microsoft.com/office/drawing/2014/main" id="{90B171BF-4614-864D-AD83-2EAB6E0F4918}"/>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16" name="Google Shape;65;p9">
            <a:extLst>
              <a:ext uri="{FF2B5EF4-FFF2-40B4-BE49-F238E27FC236}">
                <a16:creationId xmlns:a16="http://schemas.microsoft.com/office/drawing/2014/main" id="{DF55D5B7-716B-6D45-B6C9-4C3F3598882F}"/>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17" name="Google Shape;66;p9">
            <a:extLst>
              <a:ext uri="{FF2B5EF4-FFF2-40B4-BE49-F238E27FC236}">
                <a16:creationId xmlns:a16="http://schemas.microsoft.com/office/drawing/2014/main" id="{D7190CA9-3CAA-9C48-9722-3EA125A638DD}"/>
              </a:ext>
            </a:extLst>
          </p:cNvPr>
          <p:cNvCxnSpPr>
            <a:stCxn id="14" idx="3"/>
            <a:endCxn id="15"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8" name="Google Shape;67;p9">
            <a:extLst>
              <a:ext uri="{FF2B5EF4-FFF2-40B4-BE49-F238E27FC236}">
                <a16:creationId xmlns:a16="http://schemas.microsoft.com/office/drawing/2014/main" id="{A5B35F6F-F55D-834A-B034-67596A21B238}"/>
              </a:ext>
            </a:extLst>
          </p:cNvPr>
          <p:cNvCxnSpPr>
            <a:stCxn id="15" idx="3"/>
            <a:endCxn id="16" idx="1"/>
          </p:cNvCxnSpPr>
          <p:nvPr/>
        </p:nvCxnSpPr>
        <p:spPr>
          <a:xfrm>
            <a:off x="7114000"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9" name="Google Shape;68;p9">
            <a:extLst>
              <a:ext uri="{FF2B5EF4-FFF2-40B4-BE49-F238E27FC236}">
                <a16:creationId xmlns:a16="http://schemas.microsoft.com/office/drawing/2014/main" id="{02B36974-2DB9-264F-A114-77788DBC9A3A}"/>
              </a:ext>
            </a:extLst>
          </p:cNvPr>
          <p:cNvCxnSpPr>
            <a:stCxn id="16" idx="2"/>
            <a:endCxn id="14" idx="2"/>
          </p:cNvCxnSpPr>
          <p:nvPr/>
        </p:nvCxnSpPr>
        <p:spPr>
          <a:xfrm rot="5400000">
            <a:off x="6095617" y="-358367"/>
            <a:ext cx="800" cy="7391600"/>
          </a:xfrm>
          <a:prstGeom prst="curvedConnector3">
            <a:avLst>
              <a:gd name="adj1" fmla="val 174991667"/>
            </a:avLst>
          </a:prstGeom>
          <a:noFill/>
          <a:ln w="38100" cap="flat" cmpd="sng">
            <a:solidFill>
              <a:srgbClr val="000000"/>
            </a:solidFill>
            <a:prstDash val="solid"/>
            <a:round/>
            <a:headEnd type="none" w="med" len="med"/>
            <a:tailEnd type="triangle" w="med" len="med"/>
          </a:ln>
        </p:spPr>
      </p:cxnSp>
      <p:sp>
        <p:nvSpPr>
          <p:cNvPr id="20" name="Google Shape;70;p9">
            <a:extLst>
              <a:ext uri="{FF2B5EF4-FFF2-40B4-BE49-F238E27FC236}">
                <a16:creationId xmlns:a16="http://schemas.microsoft.com/office/drawing/2014/main" id="{9CFFFC2A-EF74-6244-90BA-AE0EC1F84273}"/>
              </a:ext>
            </a:extLst>
          </p:cNvPr>
          <p:cNvSpPr txBox="1"/>
          <p:nvPr/>
        </p:nvSpPr>
        <p:spPr>
          <a:xfrm>
            <a:off x="4029967" y="4736967"/>
            <a:ext cx="4050400" cy="573600"/>
          </a:xfrm>
          <a:prstGeom prst="rect">
            <a:avLst/>
          </a:prstGeom>
          <a:noFill/>
          <a:ln>
            <a:noFill/>
          </a:ln>
        </p:spPr>
        <p:txBody>
          <a:bodyPr spcFirstLastPara="1" wrap="square" lIns="121900" tIns="121900" rIns="121900" bIns="121900" anchor="t" anchorCtr="0">
            <a:noAutofit/>
          </a:bodyPr>
          <a:lstStyle/>
          <a:p>
            <a:pPr algn="ctr"/>
            <a:r>
              <a:rPr lang="en" sz="1867">
                <a:latin typeface="Century Gothic"/>
                <a:ea typeface="Century Gothic"/>
                <a:cs typeface="Century Gothic"/>
                <a:sym typeface="Century Gothic"/>
              </a:rPr>
              <a:t>worsening or failing to improve</a:t>
            </a:r>
            <a:endParaRPr sz="1867">
              <a:latin typeface="Century Gothic"/>
              <a:ea typeface="Century Gothic"/>
              <a:cs typeface="Century Gothic"/>
              <a:sym typeface="Century Gothic"/>
            </a:endParaRPr>
          </a:p>
        </p:txBody>
      </p:sp>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Cycle of Incarceration</a:t>
            </a:r>
            <a:endParaRPr sz="3200" dirty="0">
              <a:latin typeface="Century Gothic"/>
              <a:ea typeface="Century Gothic"/>
              <a:cs typeface="Century Gothic"/>
              <a:sym typeface="Century Gothic"/>
            </a:endParaRPr>
          </a:p>
        </p:txBody>
      </p:sp>
    </p:spTree>
    <p:extLst>
      <p:ext uri="{BB962C8B-B14F-4D97-AF65-F5344CB8AC3E}">
        <p14:creationId xmlns:p14="http://schemas.microsoft.com/office/powerpoint/2010/main" val="20821717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Breaking the Cycle</a:t>
            </a:r>
            <a:endParaRPr sz="3200" dirty="0">
              <a:latin typeface="Century Gothic"/>
              <a:ea typeface="Century Gothic"/>
              <a:cs typeface="Century Gothic"/>
              <a:sym typeface="Century Gothic"/>
            </a:endParaRPr>
          </a:p>
        </p:txBody>
      </p:sp>
      <p:sp>
        <p:nvSpPr>
          <p:cNvPr id="12" name="Google Shape;75;p10">
            <a:extLst>
              <a:ext uri="{FF2B5EF4-FFF2-40B4-BE49-F238E27FC236}">
                <a16:creationId xmlns:a16="http://schemas.microsoft.com/office/drawing/2014/main" id="{8C379909-E112-AF40-AB06-F3DCE0D1D789}"/>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3" name="Google Shape;76;p10">
            <a:extLst>
              <a:ext uri="{FF2B5EF4-FFF2-40B4-BE49-F238E27FC236}">
                <a16:creationId xmlns:a16="http://schemas.microsoft.com/office/drawing/2014/main" id="{6B36B48D-D911-014D-8726-16E92C35FEF1}"/>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22" name="Google Shape;77;p10">
            <a:extLst>
              <a:ext uri="{FF2B5EF4-FFF2-40B4-BE49-F238E27FC236}">
                <a16:creationId xmlns:a16="http://schemas.microsoft.com/office/drawing/2014/main" id="{526C5470-8DB2-D149-BBE7-E072920510D1}"/>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23" name="Google Shape;78;p10">
            <a:extLst>
              <a:ext uri="{FF2B5EF4-FFF2-40B4-BE49-F238E27FC236}">
                <a16:creationId xmlns:a16="http://schemas.microsoft.com/office/drawing/2014/main" id="{4BD5031D-B79B-4943-9F77-C6A4EDFBA6DD}"/>
              </a:ext>
            </a:extLst>
          </p:cNvPr>
          <p:cNvCxnSpPr>
            <a:stCxn id="12" idx="3"/>
            <a:endCxn id="13"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sp>
        <p:nvSpPr>
          <p:cNvPr id="24" name="Google Shape;80;p10">
            <a:extLst>
              <a:ext uri="{FF2B5EF4-FFF2-40B4-BE49-F238E27FC236}">
                <a16:creationId xmlns:a16="http://schemas.microsoft.com/office/drawing/2014/main" id="{5812E4DD-93C0-7B4E-BBDE-455D1E0ADBBC}"/>
              </a:ext>
            </a:extLst>
          </p:cNvPr>
          <p:cNvSpPr/>
          <p:nvPr/>
        </p:nvSpPr>
        <p:spPr>
          <a:xfrm>
            <a:off x="8773817" y="3851367"/>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TAILORED</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INTERVENTION</a:t>
            </a:r>
            <a:endParaRPr sz="1867">
              <a:latin typeface="Century Gothic"/>
              <a:ea typeface="Century Gothic"/>
              <a:cs typeface="Century Gothic"/>
              <a:sym typeface="Century Gothic"/>
            </a:endParaRPr>
          </a:p>
        </p:txBody>
      </p:sp>
      <p:cxnSp>
        <p:nvCxnSpPr>
          <p:cNvPr id="25" name="Google Shape;81;p10">
            <a:extLst>
              <a:ext uri="{FF2B5EF4-FFF2-40B4-BE49-F238E27FC236}">
                <a16:creationId xmlns:a16="http://schemas.microsoft.com/office/drawing/2014/main" id="{C277F80A-1A71-A541-BC62-D6F09D669B55}"/>
              </a:ext>
            </a:extLst>
          </p:cNvPr>
          <p:cNvCxnSpPr>
            <a:stCxn id="13" idx="3"/>
          </p:cNvCxnSpPr>
          <p:nvPr/>
        </p:nvCxnSpPr>
        <p:spPr>
          <a:xfrm>
            <a:off x="7114000" y="2750233"/>
            <a:ext cx="1667200" cy="1350400"/>
          </a:xfrm>
          <a:prstGeom prst="straightConnector1">
            <a:avLst/>
          </a:prstGeom>
          <a:noFill/>
          <a:ln w="38100" cap="flat" cmpd="sng">
            <a:solidFill>
              <a:srgbClr val="000000"/>
            </a:solidFill>
            <a:prstDash val="solid"/>
            <a:round/>
            <a:headEnd type="none" w="med" len="med"/>
            <a:tailEnd type="triangle" w="med" len="med"/>
          </a:ln>
        </p:spPr>
      </p:cxnSp>
      <p:cxnSp>
        <p:nvCxnSpPr>
          <p:cNvPr id="26" name="Google Shape;82;p10">
            <a:extLst>
              <a:ext uri="{FF2B5EF4-FFF2-40B4-BE49-F238E27FC236}">
                <a16:creationId xmlns:a16="http://schemas.microsoft.com/office/drawing/2014/main" id="{CBABCD8C-EAB1-534C-BE67-A1BAAD3C30FE}"/>
              </a:ext>
            </a:extLst>
          </p:cNvPr>
          <p:cNvCxnSpPr>
            <a:endCxn id="12" idx="2"/>
          </p:cNvCxnSpPr>
          <p:nvPr/>
        </p:nvCxnSpPr>
        <p:spPr>
          <a:xfrm rot="10800000">
            <a:off x="2400184" y="3337033"/>
            <a:ext cx="6352800" cy="1470800"/>
          </a:xfrm>
          <a:prstGeom prst="curvedConnector2">
            <a:avLst/>
          </a:prstGeom>
          <a:noFill/>
          <a:ln w="38100" cap="flat" cmpd="sng">
            <a:solidFill>
              <a:srgbClr val="000000"/>
            </a:solidFill>
            <a:prstDash val="dash"/>
            <a:round/>
            <a:headEnd type="none" w="med" len="med"/>
            <a:tailEnd type="none" w="med" len="med"/>
          </a:ln>
        </p:spPr>
      </p:cxnSp>
      <p:sp>
        <p:nvSpPr>
          <p:cNvPr id="27" name="Google Shape;83;p10">
            <a:extLst>
              <a:ext uri="{FF2B5EF4-FFF2-40B4-BE49-F238E27FC236}">
                <a16:creationId xmlns:a16="http://schemas.microsoft.com/office/drawing/2014/main" id="{2BBE259E-9FFE-BD42-9E46-41C0038E27F8}"/>
              </a:ext>
            </a:extLst>
          </p:cNvPr>
          <p:cNvSpPr/>
          <p:nvPr/>
        </p:nvSpPr>
        <p:spPr>
          <a:xfrm rot="-1593903">
            <a:off x="2005185" y="3358794"/>
            <a:ext cx="748636" cy="44364"/>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3" name="TextBox 2">
            <a:extLst>
              <a:ext uri="{FF2B5EF4-FFF2-40B4-BE49-F238E27FC236}">
                <a16:creationId xmlns:a16="http://schemas.microsoft.com/office/drawing/2014/main" id="{972B982B-DB62-ED4B-BE21-46A790B61DF6}"/>
              </a:ext>
            </a:extLst>
          </p:cNvPr>
          <p:cNvSpPr txBox="1"/>
          <p:nvPr/>
        </p:nvSpPr>
        <p:spPr>
          <a:xfrm>
            <a:off x="3831243" y="2249721"/>
            <a:ext cx="697627" cy="1015663"/>
          </a:xfrm>
          <a:prstGeom prst="rect">
            <a:avLst/>
          </a:prstGeom>
          <a:noFill/>
        </p:spPr>
        <p:txBody>
          <a:bodyPr wrap="none" rtlCol="0">
            <a:spAutoFit/>
          </a:bodyPr>
          <a:lstStyle/>
          <a:p>
            <a:r>
              <a:rPr lang="en-US" sz="6000" dirty="0">
                <a:solidFill>
                  <a:srgbClr val="FF0000"/>
                </a:solidFill>
              </a:rPr>
              <a:t>X</a:t>
            </a:r>
          </a:p>
        </p:txBody>
      </p:sp>
    </p:spTree>
    <p:extLst>
      <p:ext uri="{BB962C8B-B14F-4D97-AF65-F5344CB8AC3E}">
        <p14:creationId xmlns:p14="http://schemas.microsoft.com/office/powerpoint/2010/main" val="42551880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5"/>
          <p:cNvPicPr preferRelativeResize="0"/>
          <p:nvPr/>
        </p:nvPicPr>
        <p:blipFill>
          <a:blip r:embed="rId3">
            <a:alphaModFix/>
          </a:blip>
          <a:stretch>
            <a:fillRect/>
          </a:stretch>
        </p:blipFill>
        <p:spPr>
          <a:xfrm>
            <a:off x="203201" y="203201"/>
            <a:ext cx="11785599" cy="5462532"/>
          </a:xfrm>
          <a:prstGeom prst="rect">
            <a:avLst/>
          </a:prstGeom>
          <a:noFill/>
          <a:ln>
            <a:noFill/>
          </a:ln>
        </p:spPr>
      </p:pic>
    </p:spTree>
    <p:extLst>
      <p:ext uri="{BB962C8B-B14F-4D97-AF65-F5344CB8AC3E}">
        <p14:creationId xmlns:p14="http://schemas.microsoft.com/office/powerpoint/2010/main" val="3904160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6"/>
          <p:cNvPicPr preferRelativeResize="0"/>
          <p:nvPr/>
        </p:nvPicPr>
        <p:blipFill>
          <a:blip r:embed="rId3">
            <a:alphaModFix/>
          </a:blip>
          <a:stretch>
            <a:fillRect/>
          </a:stretch>
        </p:blipFill>
        <p:spPr>
          <a:xfrm>
            <a:off x="203201" y="203201"/>
            <a:ext cx="11785599" cy="5462532"/>
          </a:xfrm>
          <a:prstGeom prst="rect">
            <a:avLst/>
          </a:prstGeom>
          <a:noFill/>
          <a:ln>
            <a:noFill/>
          </a:ln>
        </p:spPr>
      </p:pic>
      <p:sp>
        <p:nvSpPr>
          <p:cNvPr id="115" name="Google Shape;115;p16"/>
          <p:cNvSpPr/>
          <p:nvPr/>
        </p:nvSpPr>
        <p:spPr>
          <a:xfrm>
            <a:off x="5401567" y="4934940"/>
            <a:ext cx="1583600" cy="744800"/>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6914316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17" title="Chart"/>
          <p:cNvPicPr preferRelativeResize="0"/>
          <p:nvPr/>
        </p:nvPicPr>
        <p:blipFill>
          <a:blip r:embed="rId3">
            <a:alphaModFix/>
          </a:blip>
          <a:stretch>
            <a:fillRect/>
          </a:stretch>
        </p:blipFill>
        <p:spPr>
          <a:xfrm>
            <a:off x="635200" y="528434"/>
            <a:ext cx="5460800" cy="5254732"/>
          </a:xfrm>
          <a:prstGeom prst="rect">
            <a:avLst/>
          </a:prstGeom>
          <a:noFill/>
          <a:ln>
            <a:noFill/>
          </a:ln>
        </p:spPr>
      </p:pic>
      <p:sp>
        <p:nvSpPr>
          <p:cNvPr id="121" name="Google Shape;121;p17"/>
          <p:cNvSpPr txBox="1"/>
          <p:nvPr/>
        </p:nvSpPr>
        <p:spPr>
          <a:xfrm>
            <a:off x="6096000" y="788167"/>
            <a:ext cx="5894800" cy="5254800"/>
          </a:xfrm>
          <a:prstGeom prst="rect">
            <a:avLst/>
          </a:prstGeom>
          <a:noFill/>
          <a:ln>
            <a:noFill/>
          </a:ln>
        </p:spPr>
        <p:txBody>
          <a:bodyPr spcFirstLastPara="1" wrap="square" lIns="121900" tIns="121900" rIns="121900" bIns="121900" anchor="t" anchorCtr="0">
            <a:noAutofit/>
          </a:bodyPr>
          <a:lstStyle/>
          <a:p>
            <a:pPr marL="609585" indent="-507987" defTabSz="1219170">
              <a:buSzPts val="2400"/>
              <a:buFont typeface="Calibri"/>
              <a:buChar char="●"/>
            </a:pPr>
            <a:r>
              <a:rPr lang="en" sz="3200">
                <a:latin typeface="Calibri"/>
                <a:ea typeface="Calibri"/>
                <a:cs typeface="Calibri"/>
                <a:sym typeface="Calibri"/>
              </a:rPr>
              <a:t>Model was optimized for efficiency, not equity</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Top 150 highest risk reasonably balanced between black and white individuals</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However, hispanic and unknown race/ethnicity groups very underrepresented</a:t>
            </a:r>
            <a:endParaRPr sz="3200">
              <a:latin typeface="Calibri"/>
              <a:ea typeface="Calibri"/>
              <a:cs typeface="Calibri"/>
              <a:sym typeface="Calibri"/>
            </a:endParaRPr>
          </a:p>
        </p:txBody>
      </p:sp>
    </p:spTree>
    <p:extLst>
      <p:ext uri="{BB962C8B-B14F-4D97-AF65-F5344CB8AC3E}">
        <p14:creationId xmlns:p14="http://schemas.microsoft.com/office/powerpoint/2010/main" val="20156021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p:nvPr/>
        </p:nvSpPr>
        <p:spPr>
          <a:xfrm>
            <a:off x="7310500" y="3567633"/>
            <a:ext cx="3419600" cy="2749200"/>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7" name="Google Shape;127;p18"/>
          <p:cNvSpPr/>
          <p:nvPr/>
        </p:nvSpPr>
        <p:spPr>
          <a:xfrm>
            <a:off x="1300933" y="1357433"/>
            <a:ext cx="862400" cy="4454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8" name="Google Shape;128;p18"/>
          <p:cNvSpPr/>
          <p:nvPr/>
        </p:nvSpPr>
        <p:spPr>
          <a:xfrm>
            <a:off x="2316933" y="1357433"/>
            <a:ext cx="862400" cy="4454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9" name="Google Shape;129;p18"/>
          <p:cNvSpPr/>
          <p:nvPr/>
        </p:nvSpPr>
        <p:spPr>
          <a:xfrm>
            <a:off x="3332933" y="1357433"/>
            <a:ext cx="862400" cy="4454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30" name="Google Shape;130;p18"/>
          <p:cNvCxnSpPr/>
          <p:nvPr/>
        </p:nvCxnSpPr>
        <p:spPr>
          <a:xfrm>
            <a:off x="876700" y="1442300"/>
            <a:ext cx="56400" cy="4397600"/>
          </a:xfrm>
          <a:prstGeom prst="straightConnector1">
            <a:avLst/>
          </a:prstGeom>
          <a:noFill/>
          <a:ln w="28575" cap="flat" cmpd="sng">
            <a:solidFill>
              <a:srgbClr val="000000"/>
            </a:solidFill>
            <a:prstDash val="solid"/>
            <a:round/>
            <a:headEnd type="none" w="med" len="med"/>
            <a:tailEnd type="triangle" w="med" len="med"/>
          </a:ln>
        </p:spPr>
      </p:cxnSp>
      <p:cxnSp>
        <p:nvCxnSpPr>
          <p:cNvPr id="131" name="Google Shape;131;p18"/>
          <p:cNvCxnSpPr/>
          <p:nvPr/>
        </p:nvCxnSpPr>
        <p:spPr>
          <a:xfrm flipH="1">
            <a:off x="1018100" y="3125000"/>
            <a:ext cx="3832000" cy="42400"/>
          </a:xfrm>
          <a:prstGeom prst="straightConnector1">
            <a:avLst/>
          </a:prstGeom>
          <a:noFill/>
          <a:ln w="28575" cap="flat" cmpd="sng">
            <a:solidFill>
              <a:srgbClr val="000000"/>
            </a:solidFill>
            <a:prstDash val="dash"/>
            <a:round/>
            <a:headEnd type="none" w="med" len="med"/>
            <a:tailEnd type="none" w="med" len="med"/>
          </a:ln>
        </p:spPr>
      </p:cxnSp>
      <p:sp>
        <p:nvSpPr>
          <p:cNvPr id="132" name="Google Shape;132;p18"/>
          <p:cNvSpPr txBox="1"/>
          <p:nvPr/>
        </p:nvSpPr>
        <p:spPr>
          <a:xfrm rot="-5400000">
            <a:off x="-1496100" y="3181500"/>
            <a:ext cx="4213600" cy="5320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Lower Scores / Higher Recall</a:t>
            </a:r>
            <a:endParaRPr sz="2667">
              <a:latin typeface="Calibri"/>
              <a:ea typeface="Calibri"/>
              <a:cs typeface="Calibri"/>
              <a:sym typeface="Calibri"/>
            </a:endParaRPr>
          </a:p>
        </p:txBody>
      </p:sp>
      <p:sp>
        <p:nvSpPr>
          <p:cNvPr id="133" name="Google Shape;133;p18"/>
          <p:cNvSpPr txBox="1"/>
          <p:nvPr/>
        </p:nvSpPr>
        <p:spPr>
          <a:xfrm>
            <a:off x="1300933"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White</a:t>
            </a:r>
            <a:endParaRPr sz="1867">
              <a:latin typeface="Calibri"/>
              <a:ea typeface="Calibri"/>
              <a:cs typeface="Calibri"/>
              <a:sym typeface="Calibri"/>
            </a:endParaRPr>
          </a:p>
        </p:txBody>
      </p:sp>
      <p:sp>
        <p:nvSpPr>
          <p:cNvPr id="134" name="Google Shape;134;p18"/>
          <p:cNvSpPr txBox="1"/>
          <p:nvPr/>
        </p:nvSpPr>
        <p:spPr>
          <a:xfrm>
            <a:off x="2319004"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Black</a:t>
            </a:r>
            <a:endParaRPr sz="1867">
              <a:latin typeface="Calibri"/>
              <a:ea typeface="Calibri"/>
              <a:cs typeface="Calibri"/>
              <a:sym typeface="Calibri"/>
            </a:endParaRPr>
          </a:p>
        </p:txBody>
      </p:sp>
      <p:sp>
        <p:nvSpPr>
          <p:cNvPr id="135" name="Google Shape;135;p18"/>
          <p:cNvSpPr txBox="1"/>
          <p:nvPr/>
        </p:nvSpPr>
        <p:spPr>
          <a:xfrm>
            <a:off x="3223953" y="921433"/>
            <a:ext cx="10888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Hispanic</a:t>
            </a:r>
            <a:endParaRPr sz="1867">
              <a:latin typeface="Calibri"/>
              <a:ea typeface="Calibri"/>
              <a:cs typeface="Calibri"/>
              <a:sym typeface="Calibri"/>
            </a:endParaRPr>
          </a:p>
        </p:txBody>
      </p:sp>
      <p:sp>
        <p:nvSpPr>
          <p:cNvPr id="136" name="Google Shape;136;p18"/>
          <p:cNvSpPr txBox="1"/>
          <p:nvPr/>
        </p:nvSpPr>
        <p:spPr>
          <a:xfrm>
            <a:off x="254533" y="53933"/>
            <a:ext cx="11694000" cy="1018000"/>
          </a:xfrm>
          <a:prstGeom prst="rect">
            <a:avLst/>
          </a:prstGeom>
          <a:noFill/>
          <a:ln>
            <a:noFill/>
          </a:ln>
        </p:spPr>
        <p:txBody>
          <a:bodyPr spcFirstLastPara="1" wrap="square" lIns="121900" tIns="121900" rIns="121900" bIns="121900" anchor="t" anchorCtr="0">
            <a:noAutofit/>
          </a:bodyPr>
          <a:lstStyle/>
          <a:p>
            <a:pPr defTabSz="1219170"/>
            <a:r>
              <a:rPr lang="en" sz="4267">
                <a:latin typeface="Calibri"/>
                <a:ea typeface="Calibri"/>
                <a:cs typeface="Calibri"/>
                <a:sym typeface="Calibri"/>
              </a:rPr>
              <a:t>Mitigating Disparities</a:t>
            </a:r>
            <a:endParaRPr sz="4267">
              <a:latin typeface="Calibri"/>
              <a:ea typeface="Calibri"/>
              <a:cs typeface="Calibri"/>
              <a:sym typeface="Calibri"/>
            </a:endParaRPr>
          </a:p>
        </p:txBody>
      </p:sp>
      <p:cxnSp>
        <p:nvCxnSpPr>
          <p:cNvPr id="137" name="Google Shape;137;p18"/>
          <p:cNvCxnSpPr/>
          <p:nvPr/>
        </p:nvCxnSpPr>
        <p:spPr>
          <a:xfrm>
            <a:off x="7955167" y="9192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38" name="Google Shape;138;p18"/>
          <p:cNvCxnSpPr/>
          <p:nvPr/>
        </p:nvCxnSpPr>
        <p:spPr>
          <a:xfrm>
            <a:off x="7955167" y="2686733"/>
            <a:ext cx="2234000" cy="0"/>
          </a:xfrm>
          <a:prstGeom prst="straightConnector1">
            <a:avLst/>
          </a:prstGeom>
          <a:noFill/>
          <a:ln w="19050" cap="flat" cmpd="sng">
            <a:solidFill>
              <a:srgbClr val="000000"/>
            </a:solidFill>
            <a:prstDash val="solid"/>
            <a:round/>
            <a:headEnd type="none" w="med" len="med"/>
            <a:tailEnd type="none" w="med" len="med"/>
          </a:ln>
        </p:spPr>
      </p:cxnSp>
      <p:sp>
        <p:nvSpPr>
          <p:cNvPr id="139" name="Google Shape;139;p18"/>
          <p:cNvSpPr/>
          <p:nvPr/>
        </p:nvSpPr>
        <p:spPr>
          <a:xfrm>
            <a:off x="8299800" y="1496333"/>
            <a:ext cx="320000" cy="11904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0" name="Google Shape;140;p18"/>
          <p:cNvSpPr/>
          <p:nvPr/>
        </p:nvSpPr>
        <p:spPr>
          <a:xfrm>
            <a:off x="8879551" y="1371700"/>
            <a:ext cx="320000" cy="13152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1" name="Google Shape;141;p18"/>
          <p:cNvSpPr/>
          <p:nvPr/>
        </p:nvSpPr>
        <p:spPr>
          <a:xfrm>
            <a:off x="9459300" y="1920433"/>
            <a:ext cx="320000" cy="7664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2" name="Google Shape;142;p18"/>
          <p:cNvSpPr txBox="1"/>
          <p:nvPr/>
        </p:nvSpPr>
        <p:spPr>
          <a:xfrm rot="-5400000">
            <a:off x="7273767" y="13348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43" name="Google Shape;143;p18"/>
          <p:cNvSpPr txBox="1"/>
          <p:nvPr/>
        </p:nvSpPr>
        <p:spPr>
          <a:xfrm>
            <a:off x="7760367" y="2572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Single Threshold</a:t>
            </a:r>
            <a:endParaRPr sz="2667">
              <a:latin typeface="Calibri"/>
              <a:ea typeface="Calibri"/>
              <a:cs typeface="Calibri"/>
              <a:sym typeface="Calibri"/>
            </a:endParaRPr>
          </a:p>
        </p:txBody>
      </p:sp>
      <p:sp>
        <p:nvSpPr>
          <p:cNvPr id="144" name="Google Shape;144;p18"/>
          <p:cNvSpPr/>
          <p:nvPr/>
        </p:nvSpPr>
        <p:spPr>
          <a:xfrm>
            <a:off x="7310500" y="214833"/>
            <a:ext cx="3419600" cy="2749200"/>
          </a:xfrm>
          <a:prstGeom prst="rect">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45" name="Google Shape;145;p18"/>
          <p:cNvCxnSpPr>
            <a:endCxn id="144" idx="1"/>
          </p:cNvCxnSpPr>
          <p:nvPr/>
        </p:nvCxnSpPr>
        <p:spPr>
          <a:xfrm rot="10800000" flipH="1">
            <a:off x="4836100" y="1589433"/>
            <a:ext cx="2474400" cy="1529200"/>
          </a:xfrm>
          <a:prstGeom prst="straightConnector1">
            <a:avLst/>
          </a:prstGeom>
          <a:noFill/>
          <a:ln w="28575" cap="flat" cmpd="sng">
            <a:solidFill>
              <a:srgbClr val="000000"/>
            </a:solidFill>
            <a:prstDash val="dash"/>
            <a:round/>
            <a:headEnd type="none" w="med" len="med"/>
            <a:tailEnd type="none" w="med" len="med"/>
          </a:ln>
        </p:spPr>
      </p:cxnSp>
      <p:cxnSp>
        <p:nvCxnSpPr>
          <p:cNvPr id="146" name="Google Shape;146;p18"/>
          <p:cNvCxnSpPr/>
          <p:nvPr/>
        </p:nvCxnSpPr>
        <p:spPr>
          <a:xfrm>
            <a:off x="7955167" y="42720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47" name="Google Shape;147;p18"/>
          <p:cNvCxnSpPr/>
          <p:nvPr/>
        </p:nvCxnSpPr>
        <p:spPr>
          <a:xfrm>
            <a:off x="7955167" y="6039533"/>
            <a:ext cx="2234000" cy="0"/>
          </a:xfrm>
          <a:prstGeom prst="straightConnector1">
            <a:avLst/>
          </a:prstGeom>
          <a:noFill/>
          <a:ln w="19050" cap="flat" cmpd="sng">
            <a:solidFill>
              <a:srgbClr val="000000"/>
            </a:solidFill>
            <a:prstDash val="solid"/>
            <a:round/>
            <a:headEnd type="none" w="med" len="med"/>
            <a:tailEnd type="none" w="med" len="med"/>
          </a:ln>
        </p:spPr>
      </p:cxnSp>
      <p:sp>
        <p:nvSpPr>
          <p:cNvPr id="148" name="Google Shape;148;p18"/>
          <p:cNvSpPr/>
          <p:nvPr/>
        </p:nvSpPr>
        <p:spPr>
          <a:xfrm>
            <a:off x="8299800" y="5021533"/>
            <a:ext cx="320000" cy="1018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9" name="Google Shape;149;p18"/>
          <p:cNvSpPr/>
          <p:nvPr/>
        </p:nvSpPr>
        <p:spPr>
          <a:xfrm>
            <a:off x="8879567" y="5021700"/>
            <a:ext cx="320000" cy="1018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0" name="Google Shape;150;p18"/>
          <p:cNvSpPr/>
          <p:nvPr/>
        </p:nvSpPr>
        <p:spPr>
          <a:xfrm>
            <a:off x="9459300" y="5021633"/>
            <a:ext cx="320000" cy="1018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1" name="Google Shape;151;p18"/>
          <p:cNvSpPr txBox="1"/>
          <p:nvPr/>
        </p:nvSpPr>
        <p:spPr>
          <a:xfrm rot="-5400000">
            <a:off x="7273767" y="46876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52" name="Google Shape;152;p18"/>
          <p:cNvSpPr txBox="1"/>
          <p:nvPr/>
        </p:nvSpPr>
        <p:spPr>
          <a:xfrm>
            <a:off x="7760367" y="36100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Group Thresholds</a:t>
            </a:r>
            <a:endParaRPr sz="2667">
              <a:latin typeface="Calibri"/>
              <a:ea typeface="Calibri"/>
              <a:cs typeface="Calibri"/>
              <a:sym typeface="Calibri"/>
            </a:endParaRPr>
          </a:p>
        </p:txBody>
      </p:sp>
      <p:sp>
        <p:nvSpPr>
          <p:cNvPr id="153" name="Google Shape;153;p18"/>
          <p:cNvSpPr/>
          <p:nvPr/>
        </p:nvSpPr>
        <p:spPr>
          <a:xfrm>
            <a:off x="8724500" y="3019833"/>
            <a:ext cx="734800" cy="4864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54" name="Google Shape;154;p18"/>
          <p:cNvCxnSpPr/>
          <p:nvPr/>
        </p:nvCxnSpPr>
        <p:spPr>
          <a:xfrm rot="10800000" flipH="1">
            <a:off x="1223133" y="2779567"/>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5" name="Google Shape;155;p18"/>
          <p:cNvCxnSpPr/>
          <p:nvPr/>
        </p:nvCxnSpPr>
        <p:spPr>
          <a:xfrm rot="10800000" flipH="1">
            <a:off x="2239133" y="2679733"/>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6" name="Google Shape;156;p18"/>
          <p:cNvCxnSpPr/>
          <p:nvPr/>
        </p:nvCxnSpPr>
        <p:spPr>
          <a:xfrm rot="10800000" flipH="1">
            <a:off x="3273753" y="3634100"/>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7" name="Google Shape;157;p18"/>
          <p:cNvCxnSpPr>
            <a:endCxn id="126" idx="1"/>
          </p:cNvCxnSpPr>
          <p:nvPr/>
        </p:nvCxnSpPr>
        <p:spPr>
          <a:xfrm>
            <a:off x="4280100" y="3629433"/>
            <a:ext cx="3030400" cy="1312800"/>
          </a:xfrm>
          <a:prstGeom prst="straightConnector1">
            <a:avLst/>
          </a:prstGeom>
          <a:noFill/>
          <a:ln w="28575" cap="flat" cmpd="sng">
            <a:solidFill>
              <a:srgbClr val="000000"/>
            </a:solidFill>
            <a:prstDash val="solid"/>
            <a:round/>
            <a:headEnd type="none" w="med" len="med"/>
            <a:tailEnd type="none" w="med" len="med"/>
          </a:ln>
        </p:spPr>
      </p:cxnSp>
      <p:sp>
        <p:nvSpPr>
          <p:cNvPr id="158" name="Google Shape;158;p18"/>
          <p:cNvSpPr/>
          <p:nvPr/>
        </p:nvSpPr>
        <p:spPr>
          <a:xfrm>
            <a:off x="3604553" y="3185800"/>
            <a:ext cx="320000" cy="4244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9" name="Google Shape;159;p18"/>
          <p:cNvSpPr/>
          <p:nvPr/>
        </p:nvSpPr>
        <p:spPr>
          <a:xfrm rot="10800000">
            <a:off x="2588133" y="2722793"/>
            <a:ext cx="320000" cy="3672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0" name="Google Shape;160;p18"/>
          <p:cNvSpPr/>
          <p:nvPr/>
        </p:nvSpPr>
        <p:spPr>
          <a:xfrm rot="10800000">
            <a:off x="1558267" y="2807547"/>
            <a:ext cx="320000" cy="2968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1239821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lgn="ctr">
              <a:buNone/>
            </a:pPr>
            <a:r>
              <a:rPr lang="en-US" sz="3200" dirty="0">
                <a:solidFill>
                  <a:schemeClr val="tx1"/>
                </a:solidFill>
              </a:rPr>
              <a:t>Is the fairness tree “the answer”?</a:t>
            </a:r>
          </a:p>
          <a:p>
            <a:pPr marL="76200" indent="0">
              <a:buNone/>
            </a:pPr>
            <a:endParaRPr lang="en-US" sz="2800" dirty="0">
              <a:solidFill>
                <a:schemeClr val="tx1"/>
              </a:solidFill>
            </a:endParaRPr>
          </a:p>
        </p:txBody>
      </p:sp>
    </p:spTree>
    <p:extLst>
      <p:ext uri="{BB962C8B-B14F-4D97-AF65-F5344CB8AC3E}">
        <p14:creationId xmlns:p14="http://schemas.microsoft.com/office/powerpoint/2010/main" val="25445637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EBB6D-8745-0F45-AAA5-826B2F378AFA}"/>
              </a:ext>
            </a:extLst>
          </p:cNvPr>
          <p:cNvSpPr>
            <a:spLocks noGrp="1"/>
          </p:cNvSpPr>
          <p:nvPr>
            <p:ph type="title"/>
          </p:nvPr>
        </p:nvSpPr>
        <p:spPr/>
        <p:txBody>
          <a:bodyPr/>
          <a:lstStyle/>
          <a:p>
            <a:r>
              <a:rPr lang="en-US" dirty="0"/>
              <a:t>Equality of Predictions vs Underlying Disparities</a:t>
            </a:r>
          </a:p>
        </p:txBody>
      </p:sp>
      <p:sp>
        <p:nvSpPr>
          <p:cNvPr id="4" name="Text Placeholder 3">
            <a:extLst>
              <a:ext uri="{FF2B5EF4-FFF2-40B4-BE49-F238E27FC236}">
                <a16:creationId xmlns:a16="http://schemas.microsoft.com/office/drawing/2014/main" id="{6ADC1676-C693-8548-A62A-1E5765555E9D}"/>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BFAC8F7F-8468-6B4B-A182-4789A5D7C080}"/>
              </a:ext>
            </a:extLst>
          </p:cNvPr>
          <p:cNvPicPr>
            <a:picLocks noChangeAspect="1"/>
          </p:cNvPicPr>
          <p:nvPr/>
        </p:nvPicPr>
        <p:blipFill>
          <a:blip r:embed="rId2"/>
          <a:stretch>
            <a:fillRect/>
          </a:stretch>
        </p:blipFill>
        <p:spPr>
          <a:xfrm>
            <a:off x="2344657" y="1353807"/>
            <a:ext cx="7212980" cy="4882632"/>
          </a:xfrm>
          <a:prstGeom prst="rect">
            <a:avLst/>
          </a:prstGeom>
        </p:spPr>
      </p:pic>
      <p:sp>
        <p:nvSpPr>
          <p:cNvPr id="8" name="Right Brace 7">
            <a:extLst>
              <a:ext uri="{FF2B5EF4-FFF2-40B4-BE49-F238E27FC236}">
                <a16:creationId xmlns:a16="http://schemas.microsoft.com/office/drawing/2014/main" id="{91BF3308-A82C-7B4C-BCE1-FC66CE5E5C41}"/>
              </a:ext>
            </a:extLst>
          </p:cNvPr>
          <p:cNvSpPr/>
          <p:nvPr/>
        </p:nvSpPr>
        <p:spPr>
          <a:xfrm>
            <a:off x="8552329" y="2944905"/>
            <a:ext cx="457200" cy="1411942"/>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EA1A41D-9DAE-304D-9D3B-FD0430E1E7F1}"/>
              </a:ext>
            </a:extLst>
          </p:cNvPr>
          <p:cNvSpPr txBox="1"/>
          <p:nvPr/>
        </p:nvSpPr>
        <p:spPr>
          <a:xfrm>
            <a:off x="9009529" y="3064185"/>
            <a:ext cx="2701381" cy="1200329"/>
          </a:xfrm>
          <a:prstGeom prst="rect">
            <a:avLst/>
          </a:prstGeom>
          <a:noFill/>
        </p:spPr>
        <p:txBody>
          <a:bodyPr wrap="none" rtlCol="0">
            <a:spAutoFit/>
          </a:bodyPr>
          <a:lstStyle/>
          <a:p>
            <a:r>
              <a:rPr lang="en-US" sz="2400" dirty="0">
                <a:solidFill>
                  <a:srgbClr val="FF0000"/>
                </a:solidFill>
              </a:rPr>
              <a:t>Widening Gap:</a:t>
            </a:r>
          </a:p>
          <a:p>
            <a:r>
              <a:rPr lang="en-US" sz="2400" dirty="0">
                <a:solidFill>
                  <a:srgbClr val="FF0000"/>
                </a:solidFill>
              </a:rPr>
              <a:t>Disparities Getting</a:t>
            </a:r>
          </a:p>
          <a:p>
            <a:r>
              <a:rPr lang="en-US" sz="2400" dirty="0">
                <a:solidFill>
                  <a:srgbClr val="FF0000"/>
                </a:solidFill>
              </a:rPr>
              <a:t>Larger Over Time</a:t>
            </a:r>
          </a:p>
        </p:txBody>
      </p:sp>
    </p:spTree>
    <p:extLst>
      <p:ext uri="{BB962C8B-B14F-4D97-AF65-F5344CB8AC3E}">
        <p14:creationId xmlns:p14="http://schemas.microsoft.com/office/powerpoint/2010/main" val="4574906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0DF292-49CF-5B4A-848A-A7CFDD0BFDF9}"/>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169DAE40-CD44-2E47-B9DC-215B3936C792}"/>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E751A8D3-C424-1142-93DE-3AB01747941B}"/>
              </a:ext>
            </a:extLst>
          </p:cNvPr>
          <p:cNvPicPr>
            <a:picLocks noChangeAspect="1"/>
          </p:cNvPicPr>
          <p:nvPr/>
        </p:nvPicPr>
        <p:blipFill rotWithShape="1">
          <a:blip r:embed="rId2"/>
          <a:srcRect r="5093"/>
          <a:stretch/>
        </p:blipFill>
        <p:spPr>
          <a:xfrm>
            <a:off x="2536478" y="1140191"/>
            <a:ext cx="6822675" cy="4768095"/>
          </a:xfrm>
          <a:prstGeom prst="rect">
            <a:avLst/>
          </a:prstGeom>
        </p:spPr>
      </p:pic>
      <p:sp>
        <p:nvSpPr>
          <p:cNvPr id="7" name="Right Brace 6">
            <a:extLst>
              <a:ext uri="{FF2B5EF4-FFF2-40B4-BE49-F238E27FC236}">
                <a16:creationId xmlns:a16="http://schemas.microsoft.com/office/drawing/2014/main" id="{4FEA53CD-E774-C747-A747-AF71B4ADCCBC}"/>
              </a:ext>
            </a:extLst>
          </p:cNvPr>
          <p:cNvSpPr/>
          <p:nvPr/>
        </p:nvSpPr>
        <p:spPr>
          <a:xfrm>
            <a:off x="8740587" y="3213847"/>
            <a:ext cx="334332" cy="599319"/>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2A310A9-DB68-594E-9927-D7BB02846EBA}"/>
              </a:ext>
            </a:extLst>
          </p:cNvPr>
          <p:cNvSpPr txBox="1"/>
          <p:nvPr/>
        </p:nvSpPr>
        <p:spPr>
          <a:xfrm>
            <a:off x="9074919" y="2921891"/>
            <a:ext cx="2938625" cy="1200329"/>
          </a:xfrm>
          <a:prstGeom prst="rect">
            <a:avLst/>
          </a:prstGeom>
          <a:noFill/>
        </p:spPr>
        <p:txBody>
          <a:bodyPr wrap="none" rtlCol="0">
            <a:spAutoFit/>
          </a:bodyPr>
          <a:lstStyle/>
          <a:p>
            <a:r>
              <a:rPr lang="en-US" sz="2400" dirty="0">
                <a:solidFill>
                  <a:srgbClr val="FF0000"/>
                </a:solidFill>
              </a:rPr>
              <a:t>Parallel Lines:</a:t>
            </a:r>
          </a:p>
          <a:p>
            <a:r>
              <a:rPr lang="en-US" sz="2400" dirty="0">
                <a:solidFill>
                  <a:srgbClr val="FF0000"/>
                </a:solidFill>
              </a:rPr>
              <a:t>Disparities Remain</a:t>
            </a:r>
          </a:p>
          <a:p>
            <a:r>
              <a:rPr lang="en-US" sz="2400" dirty="0">
                <a:solidFill>
                  <a:srgbClr val="FF0000"/>
                </a:solidFill>
              </a:rPr>
              <a:t>Constant Over Time</a:t>
            </a:r>
          </a:p>
        </p:txBody>
      </p:sp>
    </p:spTree>
    <p:extLst>
      <p:ext uri="{BB962C8B-B14F-4D97-AF65-F5344CB8AC3E}">
        <p14:creationId xmlns:p14="http://schemas.microsoft.com/office/powerpoint/2010/main" val="27898112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A70519-48A5-9043-A177-99F36CB45964}"/>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6C2FF91A-73DB-A446-94DE-90616198D0D2}"/>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EE1A7F39-118C-1641-B203-DB4F035F48A3}"/>
              </a:ext>
            </a:extLst>
          </p:cNvPr>
          <p:cNvPicPr>
            <a:picLocks noChangeAspect="1"/>
          </p:cNvPicPr>
          <p:nvPr/>
        </p:nvPicPr>
        <p:blipFill rotWithShape="1">
          <a:blip r:embed="rId2"/>
          <a:srcRect r="1293"/>
          <a:stretch/>
        </p:blipFill>
        <p:spPr>
          <a:xfrm>
            <a:off x="2091888" y="1173563"/>
            <a:ext cx="7259377" cy="4911268"/>
          </a:xfrm>
          <a:prstGeom prst="rect">
            <a:avLst/>
          </a:prstGeom>
        </p:spPr>
      </p:pic>
      <p:sp>
        <p:nvSpPr>
          <p:cNvPr id="7" name="TextBox 6">
            <a:extLst>
              <a:ext uri="{FF2B5EF4-FFF2-40B4-BE49-F238E27FC236}">
                <a16:creationId xmlns:a16="http://schemas.microsoft.com/office/drawing/2014/main" id="{6E9DC26A-4B53-EA44-91FA-BA0FDF6ED0A0}"/>
              </a:ext>
            </a:extLst>
          </p:cNvPr>
          <p:cNvSpPr txBox="1"/>
          <p:nvPr/>
        </p:nvSpPr>
        <p:spPr>
          <a:xfrm>
            <a:off x="9094470" y="2828835"/>
            <a:ext cx="3028393" cy="1200329"/>
          </a:xfrm>
          <a:prstGeom prst="rect">
            <a:avLst/>
          </a:prstGeom>
          <a:noFill/>
        </p:spPr>
        <p:txBody>
          <a:bodyPr wrap="none" rtlCol="0">
            <a:spAutoFit/>
          </a:bodyPr>
          <a:lstStyle/>
          <a:p>
            <a:r>
              <a:rPr lang="en-US" sz="2400" dirty="0">
                <a:solidFill>
                  <a:srgbClr val="FF0000"/>
                </a:solidFill>
              </a:rPr>
              <a:t>Converging Lines:</a:t>
            </a:r>
          </a:p>
          <a:p>
            <a:r>
              <a:rPr lang="en-US" sz="2400" dirty="0">
                <a:solidFill>
                  <a:srgbClr val="FF0000"/>
                </a:solidFill>
              </a:rPr>
              <a:t>Disparities Decrease</a:t>
            </a:r>
          </a:p>
          <a:p>
            <a:r>
              <a:rPr lang="en-US" sz="2400" dirty="0">
                <a:solidFill>
                  <a:srgbClr val="FF0000"/>
                </a:solidFill>
              </a:rPr>
              <a:t>Over Time</a:t>
            </a:r>
          </a:p>
        </p:txBody>
      </p:sp>
      <p:cxnSp>
        <p:nvCxnSpPr>
          <p:cNvPr id="9" name="Straight Connector 8">
            <a:extLst>
              <a:ext uri="{FF2B5EF4-FFF2-40B4-BE49-F238E27FC236}">
                <a16:creationId xmlns:a16="http://schemas.microsoft.com/office/drawing/2014/main" id="{1D67A756-235A-B747-A4EB-C44DD6D14D98}"/>
              </a:ext>
            </a:extLst>
          </p:cNvPr>
          <p:cNvCxnSpPr/>
          <p:nvPr/>
        </p:nvCxnSpPr>
        <p:spPr>
          <a:xfrm flipV="1">
            <a:off x="8431306" y="3429000"/>
            <a:ext cx="663164" cy="3852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690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22F21-27CE-1645-952A-B978ECD75663}"/>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AE81B94F-803A-FC46-90FD-58206EE5A442}"/>
              </a:ext>
            </a:extLst>
          </p:cNvPr>
          <p:cNvSpPr>
            <a:spLocks noGrp="1"/>
          </p:cNvSpPr>
          <p:nvPr>
            <p:ph type="body" idx="1"/>
          </p:nvPr>
        </p:nvSpPr>
        <p:spPr/>
        <p:txBody>
          <a:bodyPr/>
          <a:lstStyle/>
          <a:p>
            <a:endParaRPr lang="en-US"/>
          </a:p>
        </p:txBody>
      </p:sp>
      <p:pic>
        <p:nvPicPr>
          <p:cNvPr id="10" name="Picture 9">
            <a:extLst>
              <a:ext uri="{FF2B5EF4-FFF2-40B4-BE49-F238E27FC236}">
                <a16:creationId xmlns:a16="http://schemas.microsoft.com/office/drawing/2014/main" id="{D34345D3-91E0-704D-AA84-958713E88CAB}"/>
              </a:ext>
            </a:extLst>
          </p:cNvPr>
          <p:cNvPicPr>
            <a:picLocks noChangeAspect="1"/>
          </p:cNvPicPr>
          <p:nvPr/>
        </p:nvPicPr>
        <p:blipFill>
          <a:blip r:embed="rId2"/>
          <a:stretch>
            <a:fillRect/>
          </a:stretch>
        </p:blipFill>
        <p:spPr>
          <a:xfrm>
            <a:off x="1543265" y="85344"/>
            <a:ext cx="8797720" cy="6370320"/>
          </a:xfrm>
          <a:prstGeom prst="rect">
            <a:avLst/>
          </a:prstGeom>
        </p:spPr>
      </p:pic>
      <p:cxnSp>
        <p:nvCxnSpPr>
          <p:cNvPr id="12" name="Straight Connector 11">
            <a:extLst>
              <a:ext uri="{FF2B5EF4-FFF2-40B4-BE49-F238E27FC236}">
                <a16:creationId xmlns:a16="http://schemas.microsoft.com/office/drawing/2014/main" id="{5FED73F4-7BC1-3742-91A1-10FAB3B87E09}"/>
              </a:ext>
            </a:extLst>
          </p:cNvPr>
          <p:cNvCxnSpPr/>
          <p:nvPr/>
        </p:nvCxnSpPr>
        <p:spPr>
          <a:xfrm>
            <a:off x="1914144" y="243840"/>
            <a:ext cx="6498336" cy="538886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230A5851-2DE0-8B4F-97BA-853F6FB0FF57}"/>
              </a:ext>
            </a:extLst>
          </p:cNvPr>
          <p:cNvCxnSpPr/>
          <p:nvPr/>
        </p:nvCxnSpPr>
        <p:spPr>
          <a:xfrm>
            <a:off x="3791712" y="4108704"/>
            <a:ext cx="841248" cy="148742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3C318E8E-6BF4-E549-9E73-CE4A5369284B}"/>
              </a:ext>
            </a:extLst>
          </p:cNvPr>
          <p:cNvCxnSpPr>
            <a:cxnSpLocks/>
          </p:cNvCxnSpPr>
          <p:nvPr/>
        </p:nvCxnSpPr>
        <p:spPr>
          <a:xfrm>
            <a:off x="3791712" y="2633472"/>
            <a:ext cx="3657600" cy="299923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150444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66" name="Google Shape;166;p19"/>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7" name="Google Shape;167;p19"/>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8" name="Google Shape;168;p19"/>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9" name="Google Shape;169;p19"/>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0" name="Google Shape;170;p19"/>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71" name="Google Shape;171;p19"/>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72" name="Google Shape;172;p19"/>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73" name="Google Shape;173;p19"/>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74" name="Google Shape;174;p19"/>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5" name="Google Shape;175;p19"/>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7011466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81" name="Google Shape;181;p20"/>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2" name="Google Shape;182;p20"/>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3" name="Google Shape;183;p20"/>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4" name="Google Shape;184;p20"/>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5" name="Google Shape;185;p20"/>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86" name="Google Shape;186;p20"/>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87" name="Google Shape;187;p20"/>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88" name="Google Shape;188;p20"/>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89" name="Google Shape;189;p20"/>
          <p:cNvSpPr/>
          <p:nvPr/>
        </p:nvSpPr>
        <p:spPr>
          <a:xfrm>
            <a:off x="3383700" y="2220567"/>
            <a:ext cx="37912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INITIAL</a:t>
            </a:r>
            <a:endParaRPr sz="2667">
              <a:solidFill>
                <a:srgbClr val="FFFFFF"/>
              </a:solidFill>
            </a:endParaRPr>
          </a:p>
          <a:p>
            <a:pPr algn="ctr" defTabSz="1219170"/>
            <a:r>
              <a:rPr lang="en" sz="2667">
                <a:solidFill>
                  <a:srgbClr val="FFFFFF"/>
                </a:solidFill>
              </a:rPr>
              <a:t>MODEL</a:t>
            </a:r>
            <a:endParaRPr sz="2667">
              <a:solidFill>
                <a:srgbClr val="FFFFFF"/>
              </a:solidFill>
            </a:endParaRPr>
          </a:p>
        </p:txBody>
      </p:sp>
      <p:sp>
        <p:nvSpPr>
          <p:cNvPr id="190" name="Google Shape;190;p20"/>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No</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Constraint</a:t>
            </a:r>
            <a:endParaRPr sz="3200">
              <a:solidFill>
                <a:srgbClr val="4F81BD"/>
              </a:solidFill>
              <a:latin typeface="Calibri"/>
              <a:ea typeface="Calibri"/>
              <a:cs typeface="Calibri"/>
              <a:sym typeface="Calibri"/>
            </a:endParaRPr>
          </a:p>
        </p:txBody>
      </p:sp>
    </p:spTree>
    <p:extLst>
      <p:ext uri="{BB962C8B-B14F-4D97-AF65-F5344CB8AC3E}">
        <p14:creationId xmlns:p14="http://schemas.microsoft.com/office/powerpoint/2010/main" val="30866885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96" name="Google Shape;196;p21"/>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7" name="Google Shape;197;p21"/>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8" name="Google Shape;198;p21"/>
          <p:cNvSpPr/>
          <p:nvPr/>
        </p:nvSpPr>
        <p:spPr>
          <a:xfrm>
            <a:off x="3383700" y="3554967"/>
            <a:ext cx="3791200" cy="24656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EXPLICIT</a:t>
            </a:r>
            <a:endParaRPr sz="2667">
              <a:solidFill>
                <a:srgbClr val="FFFFFF"/>
              </a:solidFill>
            </a:endParaRPr>
          </a:p>
          <a:p>
            <a:pPr algn="ctr" defTabSz="1219170"/>
            <a:r>
              <a:rPr lang="en" sz="2667">
                <a:solidFill>
                  <a:srgbClr val="FFFFFF"/>
                </a:solidFill>
              </a:rPr>
              <a:t>EQUITY / EFFICIENCY</a:t>
            </a:r>
            <a:endParaRPr sz="2667">
              <a:solidFill>
                <a:srgbClr val="FFFFFF"/>
              </a:solidFill>
            </a:endParaRPr>
          </a:p>
          <a:p>
            <a:pPr algn="ctr" defTabSz="1219170"/>
            <a:r>
              <a:rPr lang="en" sz="2667">
                <a:solidFill>
                  <a:srgbClr val="FFFFFF"/>
                </a:solidFill>
              </a:rPr>
              <a:t>TRADE-OFF</a:t>
            </a:r>
            <a:endParaRPr sz="2667">
              <a:solidFill>
                <a:srgbClr val="FFFFFF"/>
              </a:solidFill>
            </a:endParaRPr>
          </a:p>
        </p:txBody>
      </p:sp>
      <p:sp>
        <p:nvSpPr>
          <p:cNvPr id="199" name="Google Shape;199;p21"/>
          <p:cNvSpPr/>
          <p:nvPr/>
        </p:nvSpPr>
        <p:spPr>
          <a:xfrm>
            <a:off x="7362333" y="3554967"/>
            <a:ext cx="3791200" cy="24656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“COST OF</a:t>
            </a:r>
            <a:endParaRPr sz="2667">
              <a:solidFill>
                <a:srgbClr val="FFFFFF"/>
              </a:solidFill>
            </a:endParaRPr>
          </a:p>
          <a:p>
            <a:pPr algn="ctr" defTabSz="1219170"/>
            <a:r>
              <a:rPr lang="en" sz="2667">
                <a:solidFill>
                  <a:srgbClr val="FFFFFF"/>
                </a:solidFill>
              </a:rPr>
              <a:t>EQUITY”</a:t>
            </a:r>
            <a:endParaRPr sz="2667">
              <a:solidFill>
                <a:srgbClr val="FFFFFF"/>
              </a:solidFill>
            </a:endParaRPr>
          </a:p>
        </p:txBody>
      </p:sp>
      <p:sp>
        <p:nvSpPr>
          <p:cNvPr id="200" name="Google Shape;200;p21"/>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Current Scale</a:t>
            </a:r>
            <a:endParaRPr sz="3200">
              <a:solidFill>
                <a:srgbClr val="4F81BD"/>
              </a:solidFill>
              <a:latin typeface="Calibri"/>
              <a:ea typeface="Calibri"/>
              <a:cs typeface="Calibri"/>
              <a:sym typeface="Calibri"/>
            </a:endParaRPr>
          </a:p>
        </p:txBody>
      </p:sp>
      <p:sp>
        <p:nvSpPr>
          <p:cNvPr id="201" name="Google Shape;201;p21"/>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Expanded Scale</a:t>
            </a:r>
            <a:endParaRPr sz="3200">
              <a:solidFill>
                <a:srgbClr val="8064A2"/>
              </a:solidFill>
              <a:latin typeface="Calibri"/>
              <a:ea typeface="Calibri"/>
              <a:cs typeface="Calibri"/>
              <a:sym typeface="Calibri"/>
            </a:endParaRPr>
          </a:p>
        </p:txBody>
      </p:sp>
      <p:sp>
        <p:nvSpPr>
          <p:cNvPr id="202" name="Google Shape;202;p21"/>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203" name="Google Shape;203;p21"/>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204" name="Google Shape;204;p21"/>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05" name="Google Shape;205;p21"/>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39673781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2"/>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211" name="Google Shape;211;p22"/>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2" name="Google Shape;212;p22"/>
          <p:cNvSpPr/>
          <p:nvPr/>
        </p:nvSpPr>
        <p:spPr>
          <a:xfrm>
            <a:off x="3383733" y="3554967"/>
            <a:ext cx="77700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AT SAME</a:t>
            </a:r>
            <a:endParaRPr sz="2667">
              <a:solidFill>
                <a:srgbClr val="FFFFFF"/>
              </a:solidFill>
            </a:endParaRPr>
          </a:p>
          <a:p>
            <a:pPr algn="ctr" defTabSz="1219170"/>
            <a:r>
              <a:rPr lang="en" sz="2667">
                <a:solidFill>
                  <a:srgbClr val="FFFFFF"/>
                </a:solidFill>
              </a:rPr>
              <a:t>RATE ACROSS GROUPS</a:t>
            </a:r>
            <a:endParaRPr sz="2667">
              <a:solidFill>
                <a:srgbClr val="FFFFFF"/>
              </a:solidFill>
            </a:endParaRPr>
          </a:p>
        </p:txBody>
      </p:sp>
      <p:sp>
        <p:nvSpPr>
          <p:cNvPr id="213" name="Google Shape;213;p22"/>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4" name="Google Shape;214;p22"/>
          <p:cNvSpPr/>
          <p:nvPr/>
        </p:nvSpPr>
        <p:spPr>
          <a:xfrm>
            <a:off x="3383533" y="4889367"/>
            <a:ext cx="7770000" cy="11312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FASTER FOR GROUPS</a:t>
            </a:r>
            <a:endParaRPr sz="2667">
              <a:solidFill>
                <a:srgbClr val="FFFFFF"/>
              </a:solidFill>
            </a:endParaRPr>
          </a:p>
          <a:p>
            <a:pPr algn="ctr" defTabSz="1219170"/>
            <a:r>
              <a:rPr lang="en" sz="2667">
                <a:solidFill>
                  <a:srgbClr val="FFFFFF"/>
                </a:solidFill>
              </a:rPr>
              <a:t>WITH HIGHER INCARCERATION RATES</a:t>
            </a:r>
            <a:endParaRPr sz="2667">
              <a:solidFill>
                <a:srgbClr val="FFFFFF"/>
              </a:solidFill>
            </a:endParaRPr>
          </a:p>
        </p:txBody>
      </p:sp>
      <p:sp>
        <p:nvSpPr>
          <p:cNvPr id="215" name="Google Shape;215;p22"/>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216" name="Google Shape;216;p22"/>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217" name="Google Shape;217;p22"/>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Equalize</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Recall</a:t>
            </a:r>
            <a:endParaRPr sz="3200">
              <a:solidFill>
                <a:srgbClr val="4F81BD"/>
              </a:solidFill>
              <a:latin typeface="Calibri"/>
              <a:ea typeface="Calibri"/>
              <a:cs typeface="Calibri"/>
              <a:sym typeface="Calibri"/>
            </a:endParaRPr>
          </a:p>
        </p:txBody>
      </p:sp>
      <p:sp>
        <p:nvSpPr>
          <p:cNvPr id="218" name="Google Shape;218;p22"/>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Reduce</a:t>
            </a:r>
            <a:endParaRPr sz="3200">
              <a:solidFill>
                <a:srgbClr val="8064A2"/>
              </a:solidFill>
              <a:latin typeface="Calibri"/>
              <a:ea typeface="Calibri"/>
              <a:cs typeface="Calibri"/>
              <a:sym typeface="Calibri"/>
            </a:endParaRPr>
          </a:p>
          <a:p>
            <a:pPr algn="ctr" defTabSz="1219170"/>
            <a:r>
              <a:rPr lang="en" sz="3200">
                <a:solidFill>
                  <a:srgbClr val="8064A2"/>
                </a:solidFill>
                <a:latin typeface="Calibri"/>
                <a:ea typeface="Calibri"/>
                <a:cs typeface="Calibri"/>
                <a:sym typeface="Calibri"/>
              </a:rPr>
              <a:t>Disparities</a:t>
            </a:r>
            <a:endParaRPr sz="3200">
              <a:solidFill>
                <a:srgbClr val="8064A2"/>
              </a:solidFill>
              <a:latin typeface="Calibri"/>
              <a:ea typeface="Calibri"/>
              <a:cs typeface="Calibri"/>
              <a:sym typeface="Calibri"/>
            </a:endParaRPr>
          </a:p>
        </p:txBody>
      </p:sp>
      <p:sp>
        <p:nvSpPr>
          <p:cNvPr id="219" name="Google Shape;219;p22"/>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20" name="Google Shape;220;p22"/>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19625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3" title="Chart"/>
          <p:cNvPicPr preferRelativeResize="0"/>
          <p:nvPr/>
        </p:nvPicPr>
        <p:blipFill>
          <a:blip r:embed="rId3">
            <a:alphaModFix/>
          </a:blip>
          <a:stretch>
            <a:fillRect/>
          </a:stretch>
        </p:blipFill>
        <p:spPr>
          <a:xfrm>
            <a:off x="203200" y="203201"/>
            <a:ext cx="11785600" cy="5751244"/>
          </a:xfrm>
          <a:prstGeom prst="rect">
            <a:avLst/>
          </a:prstGeom>
          <a:noFill/>
          <a:ln>
            <a:noFill/>
          </a:ln>
        </p:spPr>
      </p:pic>
      <p:cxnSp>
        <p:nvCxnSpPr>
          <p:cNvPr id="226" name="Google Shape;226;p23"/>
          <p:cNvCxnSpPr/>
          <p:nvPr/>
        </p:nvCxnSpPr>
        <p:spPr>
          <a:xfrm>
            <a:off x="3817900"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7" name="Google Shape;227;p23"/>
          <p:cNvSpPr txBox="1"/>
          <p:nvPr/>
        </p:nvSpPr>
        <p:spPr>
          <a:xfrm>
            <a:off x="44047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Expanded Scale</a:t>
            </a:r>
            <a:endParaRPr sz="2400">
              <a:latin typeface="Calibri"/>
              <a:ea typeface="Calibri"/>
              <a:cs typeface="Calibri"/>
              <a:sym typeface="Calibri"/>
            </a:endParaRPr>
          </a:p>
        </p:txBody>
      </p:sp>
      <p:cxnSp>
        <p:nvCxnSpPr>
          <p:cNvPr id="228" name="Google Shape;228;p23"/>
          <p:cNvCxnSpPr/>
          <p:nvPr/>
        </p:nvCxnSpPr>
        <p:spPr>
          <a:xfrm>
            <a:off x="7855733"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9" name="Google Shape;229;p23"/>
          <p:cNvSpPr txBox="1"/>
          <p:nvPr/>
        </p:nvSpPr>
        <p:spPr>
          <a:xfrm>
            <a:off x="8442533"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Current Scale</a:t>
            </a:r>
            <a:endParaRPr sz="2400">
              <a:latin typeface="Calibri"/>
              <a:ea typeface="Calibri"/>
              <a:cs typeface="Calibri"/>
              <a:sym typeface="Calibri"/>
            </a:endParaRPr>
          </a:p>
        </p:txBody>
      </p:sp>
      <p:cxnSp>
        <p:nvCxnSpPr>
          <p:cNvPr id="230" name="Google Shape;230;p23"/>
          <p:cNvCxnSpPr/>
          <p:nvPr/>
        </p:nvCxnSpPr>
        <p:spPr>
          <a:xfrm>
            <a:off x="1379467" y="5755067"/>
            <a:ext cx="2135200" cy="0"/>
          </a:xfrm>
          <a:prstGeom prst="straightConnector1">
            <a:avLst/>
          </a:prstGeom>
          <a:noFill/>
          <a:ln w="19050" cap="flat" cmpd="sng">
            <a:solidFill>
              <a:srgbClr val="000000"/>
            </a:solidFill>
            <a:prstDash val="solid"/>
            <a:round/>
            <a:headEnd type="none" w="med" len="med"/>
            <a:tailEnd type="none" w="med" len="med"/>
          </a:ln>
        </p:spPr>
      </p:cxnSp>
      <p:sp>
        <p:nvSpPr>
          <p:cNvPr id="231" name="Google Shape;231;p23"/>
          <p:cNvSpPr txBox="1"/>
          <p:nvPr/>
        </p:nvSpPr>
        <p:spPr>
          <a:xfrm>
            <a:off x="13019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Base Model</a:t>
            </a:r>
            <a:endParaRPr sz="2400">
              <a:latin typeface="Calibri"/>
              <a:ea typeface="Calibri"/>
              <a:cs typeface="Calibri"/>
              <a:sym typeface="Calibri"/>
            </a:endParaRPr>
          </a:p>
        </p:txBody>
      </p:sp>
    </p:spTree>
    <p:extLst>
      <p:ext uri="{BB962C8B-B14F-4D97-AF65-F5344CB8AC3E}">
        <p14:creationId xmlns:p14="http://schemas.microsoft.com/office/powerpoint/2010/main" val="37132760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24" title="Chart"/>
          <p:cNvPicPr preferRelativeResize="0"/>
          <p:nvPr/>
        </p:nvPicPr>
        <p:blipFill>
          <a:blip r:embed="rId3">
            <a:alphaModFix/>
          </a:blip>
          <a:stretch>
            <a:fillRect/>
          </a:stretch>
        </p:blipFill>
        <p:spPr>
          <a:xfrm>
            <a:off x="1733551" y="316301"/>
            <a:ext cx="8724900" cy="5848351"/>
          </a:xfrm>
          <a:prstGeom prst="rect">
            <a:avLst/>
          </a:prstGeom>
          <a:noFill/>
          <a:ln>
            <a:noFill/>
          </a:ln>
        </p:spPr>
      </p:pic>
      <p:pic>
        <p:nvPicPr>
          <p:cNvPr id="237" name="Google Shape;237;p24"/>
          <p:cNvPicPr preferRelativeResize="0"/>
          <p:nvPr/>
        </p:nvPicPr>
        <p:blipFill>
          <a:blip r:embed="rId4">
            <a:alphaModFix/>
          </a:blip>
          <a:stretch>
            <a:fillRect/>
          </a:stretch>
        </p:blipFill>
        <p:spPr>
          <a:xfrm>
            <a:off x="3738233" y="5872977"/>
            <a:ext cx="6075467" cy="476000"/>
          </a:xfrm>
          <a:prstGeom prst="rect">
            <a:avLst/>
          </a:prstGeom>
          <a:noFill/>
          <a:ln>
            <a:noFill/>
          </a:ln>
        </p:spPr>
      </p:pic>
    </p:spTree>
    <p:extLst>
      <p:ext uri="{BB962C8B-B14F-4D97-AF65-F5344CB8AC3E}">
        <p14:creationId xmlns:p14="http://schemas.microsoft.com/office/powerpoint/2010/main" val="3816397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lgn="ctr">
              <a:buNone/>
            </a:pPr>
            <a:r>
              <a:rPr lang="en-US" sz="3200" dirty="0">
                <a:solidFill>
                  <a:schemeClr val="tx1"/>
                </a:solidFill>
              </a:rPr>
              <a:t>Is the fairness tree “the answer”?</a:t>
            </a:r>
          </a:p>
          <a:p>
            <a:pPr marL="76200" indent="0">
              <a:buNone/>
            </a:pPr>
            <a:endParaRPr lang="en-US" sz="2800" dirty="0">
              <a:solidFill>
                <a:schemeClr val="tx1"/>
              </a:solidFill>
            </a:endParaRPr>
          </a:p>
          <a:p>
            <a:pPr marL="76200" indent="0">
              <a:buNone/>
            </a:pPr>
            <a:r>
              <a:rPr lang="en-US" sz="2800" dirty="0">
                <a:solidFill>
                  <a:schemeClr val="tx1"/>
                </a:solidFill>
              </a:rPr>
              <a:t>No… but it’s intended as a starting point to help guide a conversation between ML experts, policy makers, and those affected by the decisions.</a:t>
            </a:r>
          </a:p>
          <a:p>
            <a:pPr marL="76200" indent="0">
              <a:buNone/>
            </a:pPr>
            <a:endParaRPr lang="en-US" sz="2800" dirty="0">
              <a:solidFill>
                <a:schemeClr val="tx1"/>
              </a:solidFill>
            </a:endParaRPr>
          </a:p>
          <a:p>
            <a:pPr marL="76200" indent="0">
              <a:buNone/>
            </a:pPr>
            <a:r>
              <a:rPr lang="en-US" sz="2800" dirty="0">
                <a:solidFill>
                  <a:schemeClr val="tx1"/>
                </a:solidFill>
              </a:rPr>
              <a:t>Ultimately, the choice of fairness metric(s) is highly dependent on context and stakeholder values.</a:t>
            </a:r>
            <a:endParaRPr lang="en-US" sz="3200" dirty="0">
              <a:solidFill>
                <a:schemeClr val="tx1"/>
              </a:solidFill>
            </a:endParaRPr>
          </a:p>
        </p:txBody>
      </p:sp>
    </p:spTree>
    <p:extLst>
      <p:ext uri="{BB962C8B-B14F-4D97-AF65-F5344CB8AC3E}">
        <p14:creationId xmlns:p14="http://schemas.microsoft.com/office/powerpoint/2010/main" val="9133843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p:nvPr/>
        </p:nvSpPr>
        <p:spPr>
          <a:xfrm>
            <a:off x="609600" y="274639"/>
            <a:ext cx="10972800" cy="1143200"/>
          </a:xfrm>
          <a:prstGeom prst="rect">
            <a:avLst/>
          </a:prstGeom>
          <a:noFill/>
          <a:ln>
            <a:noFill/>
          </a:ln>
        </p:spPr>
        <p:txBody>
          <a:bodyPr spcFirstLastPara="1" wrap="square" lIns="121900" tIns="121900" rIns="121900" bIns="121900" anchor="t" anchorCtr="0">
            <a:noAutofit/>
          </a:bodyPr>
          <a:lstStyle/>
          <a:p>
            <a:pPr algn="ctr" defTabSz="1219170"/>
            <a:r>
              <a:rPr lang="en" sz="3200"/>
              <a:t>Little Equity/Efficiency Trade-Off at Current Scale</a:t>
            </a:r>
            <a:endParaRPr sz="3200"/>
          </a:p>
        </p:txBody>
      </p:sp>
      <p:sp>
        <p:nvSpPr>
          <p:cNvPr id="243" name="Google Shape;243;p25"/>
          <p:cNvSpPr txBox="1"/>
          <p:nvPr/>
        </p:nvSpPr>
        <p:spPr>
          <a:xfrm>
            <a:off x="1032349" y="1206300"/>
            <a:ext cx="2940800" cy="5122000"/>
          </a:xfrm>
          <a:prstGeom prst="rect">
            <a:avLst/>
          </a:prstGeom>
          <a:solidFill>
            <a:srgbClr val="797979"/>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Top 150</a:t>
            </a:r>
            <a:endParaRPr sz="3200" b="1" dirty="0">
              <a:solidFill>
                <a:srgbClr val="FFFFFF"/>
              </a:solidFill>
            </a:endParaRPr>
          </a:p>
          <a:p>
            <a:pPr defTabSz="1219170">
              <a:lnSpc>
                <a:spcPct val="114000"/>
              </a:lnSpc>
              <a:spcBef>
                <a:spcPts val="667"/>
              </a:spcBef>
            </a:pPr>
            <a:endParaRPr sz="32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72.7%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4" name="Google Shape;244;p25"/>
          <p:cNvSpPr txBox="1"/>
          <p:nvPr/>
        </p:nvSpPr>
        <p:spPr>
          <a:xfrm>
            <a:off x="4626851" y="1206300"/>
            <a:ext cx="2940800" cy="5122000"/>
          </a:xfrm>
          <a:prstGeom prst="rect">
            <a:avLst/>
          </a:prstGeom>
          <a:solidFill>
            <a:srgbClr val="008080"/>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Equal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5" name="Google Shape;245;p25"/>
          <p:cNvSpPr txBox="1"/>
          <p:nvPr/>
        </p:nvSpPr>
        <p:spPr>
          <a:xfrm>
            <a:off x="8221249" y="1206300"/>
            <a:ext cx="2938400" cy="5122000"/>
          </a:xfrm>
          <a:prstGeom prst="rect">
            <a:avLst/>
          </a:prstGeom>
          <a:solidFill>
            <a:srgbClr val="4682B4"/>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Proportional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Tree>
    <p:extLst>
      <p:ext uri="{BB962C8B-B14F-4D97-AF65-F5344CB8AC3E}">
        <p14:creationId xmlns:p14="http://schemas.microsoft.com/office/powerpoint/2010/main" val="2110971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Improving Fairness of Models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r>
              <a:rPr lang="en-US" sz="3200" dirty="0">
                <a:solidFill>
                  <a:schemeClr val="tx1">
                    <a:lumMod val="95000"/>
                    <a:lumOff val="5000"/>
                  </a:schemeClr>
                </a:solidFill>
              </a:rPr>
              <a:t>Pre-Processing: Try to fix the input data</a:t>
            </a:r>
          </a:p>
          <a:p>
            <a:r>
              <a:rPr lang="en-US" sz="3200" dirty="0">
                <a:solidFill>
                  <a:schemeClr val="tx1">
                    <a:lumMod val="95000"/>
                    <a:lumOff val="5000"/>
                  </a:schemeClr>
                </a:solidFill>
              </a:rPr>
              <a:t>In-Processing: Optimize for fairness in model training</a:t>
            </a:r>
          </a:p>
          <a:p>
            <a:r>
              <a:rPr lang="en-US" sz="3200" dirty="0">
                <a:solidFill>
                  <a:schemeClr val="tx1">
                    <a:lumMod val="95000"/>
                    <a:lumOff val="5000"/>
                  </a:schemeClr>
                </a:solidFill>
              </a:rPr>
              <a:t>Model Selection: Choose fair models during model selection</a:t>
            </a:r>
          </a:p>
          <a:p>
            <a:r>
              <a:rPr lang="en-US" sz="3200" dirty="0">
                <a:solidFill>
                  <a:schemeClr val="tx1">
                    <a:lumMod val="95000"/>
                    <a:lumOff val="5000"/>
                  </a:schemeClr>
                </a:solidFill>
              </a:rPr>
              <a:t>Post-Processing: Post-hoc adjustments to de-bias model scores</a:t>
            </a:r>
          </a:p>
        </p:txBody>
      </p:sp>
    </p:spTree>
    <p:extLst>
      <p:ext uri="{BB962C8B-B14F-4D97-AF65-F5344CB8AC3E}">
        <p14:creationId xmlns:p14="http://schemas.microsoft.com/office/powerpoint/2010/main" val="21968782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E6C84518-7687-C14B-981D-F823BE9E5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3" y="0"/>
            <a:ext cx="116490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7535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76438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F9C1D-7CCD-FF41-A3B8-6720D75AD074}"/>
              </a:ext>
            </a:extLst>
          </p:cNvPr>
          <p:cNvSpPr>
            <a:spLocks noGrp="1"/>
          </p:cNvSpPr>
          <p:nvPr>
            <p:ph type="title"/>
          </p:nvPr>
        </p:nvSpPr>
        <p:spPr/>
        <p:txBody>
          <a:bodyPr/>
          <a:lstStyle/>
          <a:p>
            <a:r>
              <a:rPr lang="en-US" sz="3600" dirty="0"/>
              <a:t>Summary</a:t>
            </a:r>
          </a:p>
        </p:txBody>
      </p:sp>
      <p:sp>
        <p:nvSpPr>
          <p:cNvPr id="3" name="Content Placeholder 2">
            <a:extLst>
              <a:ext uri="{FF2B5EF4-FFF2-40B4-BE49-F238E27FC236}">
                <a16:creationId xmlns:a16="http://schemas.microsoft.com/office/drawing/2014/main" id="{4BDE0F6B-2223-2C45-AB74-3FDB61948CF4}"/>
              </a:ext>
            </a:extLst>
          </p:cNvPr>
          <p:cNvSpPr>
            <a:spLocks noGrp="1"/>
          </p:cNvSpPr>
          <p:nvPr>
            <p:ph type="body" idx="1"/>
          </p:nvPr>
        </p:nvSpPr>
        <p:spPr/>
        <p:txBody>
          <a:bodyPr/>
          <a:lstStyle/>
          <a:p>
            <a:r>
              <a:rPr lang="en-US" dirty="0"/>
              <a:t>Create an environment where informed ethical discussions can take place</a:t>
            </a:r>
          </a:p>
          <a:p>
            <a:endParaRPr lang="en-US" dirty="0"/>
          </a:p>
          <a:p>
            <a:r>
              <a:rPr lang="en-US" dirty="0"/>
              <a:t>Talk through ethical issues at each stage of the project (instead of waiting till the end of stopping after the initial setup)</a:t>
            </a:r>
          </a:p>
          <a:p>
            <a:pPr marL="0" indent="0">
              <a:buNone/>
            </a:pPr>
            <a:endParaRPr lang="en-US" dirty="0"/>
          </a:p>
          <a:p>
            <a:r>
              <a:rPr lang="en-US" dirty="0"/>
              <a:t>Consider the entire chain of data - collection to analysis to action</a:t>
            </a:r>
          </a:p>
          <a:p>
            <a:endParaRPr lang="en-US" dirty="0"/>
          </a:p>
          <a:p>
            <a:r>
              <a:rPr lang="en-US" dirty="0"/>
              <a:t>Consider how it affects people throughout the chain – especially the people being affected (and include them in these discussions)</a:t>
            </a:r>
          </a:p>
          <a:p>
            <a:endParaRPr lang="en-US" dirty="0"/>
          </a:p>
          <a:p>
            <a:r>
              <a:rPr lang="en-US" dirty="0"/>
              <a:t>Embed ethics into both technical processes as well as people processes</a:t>
            </a:r>
          </a:p>
          <a:p>
            <a:endParaRPr lang="en-US" dirty="0"/>
          </a:p>
        </p:txBody>
      </p:sp>
    </p:spTree>
    <p:extLst>
      <p:ext uri="{BB962C8B-B14F-4D97-AF65-F5344CB8AC3E}">
        <p14:creationId xmlns:p14="http://schemas.microsoft.com/office/powerpoint/2010/main" val="10910159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Readings</a:t>
            </a:r>
          </a:p>
        </p:txBody>
      </p:sp>
      <p:sp>
        <p:nvSpPr>
          <p:cNvPr id="2" name="Content Placeholder 1"/>
          <p:cNvSpPr>
            <a:spLocks noGrp="1"/>
          </p:cNvSpPr>
          <p:nvPr>
            <p:ph type="body" idx="1"/>
          </p:nvPr>
        </p:nvSpPr>
        <p:spPr/>
        <p:txBody>
          <a:bodyPr/>
          <a:lstStyle/>
          <a:p>
            <a:r>
              <a:rPr lang="en-US" dirty="0">
                <a:hlinkClick r:id="rId2"/>
              </a:rPr>
              <a:t>Policy Paradox</a:t>
            </a:r>
            <a:endParaRPr lang="en-US" dirty="0"/>
          </a:p>
          <a:p>
            <a:r>
              <a:rPr lang="en-US" dirty="0">
                <a:hlinkClick r:id="rId3"/>
              </a:rPr>
              <a:t>Ethics and Data Science</a:t>
            </a:r>
            <a:endParaRPr lang="en-US" dirty="0"/>
          </a:p>
          <a:p>
            <a:r>
              <a:rPr lang="en-US" dirty="0">
                <a:hlinkClick r:id="rId4"/>
              </a:rPr>
              <a:t>Ethics and Policy in Data Science</a:t>
            </a:r>
            <a:r>
              <a:rPr lang="en-US" dirty="0"/>
              <a:t> (Class at Cornell)</a:t>
            </a:r>
          </a:p>
          <a:p>
            <a:r>
              <a:rPr lang="en-US" dirty="0">
                <a:hlinkClick r:id="rId5"/>
              </a:rPr>
              <a:t>First, Do No Harm</a:t>
            </a:r>
            <a:endParaRPr lang="en-US" dirty="0"/>
          </a:p>
          <a:p>
            <a:r>
              <a:rPr lang="en-US" dirty="0">
                <a:hlinkClick r:id="rId6"/>
              </a:rPr>
              <a:t>FATML</a:t>
            </a:r>
            <a:r>
              <a:rPr lang="en-US" dirty="0"/>
              <a:t> (workshops that have been happening for the past 4 years)</a:t>
            </a:r>
          </a:p>
        </p:txBody>
      </p:sp>
    </p:spTree>
    <p:extLst>
      <p:ext uri="{BB962C8B-B14F-4D97-AF65-F5344CB8AC3E}">
        <p14:creationId xmlns:p14="http://schemas.microsoft.com/office/powerpoint/2010/main" val="38097279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resources we’ve created</a:t>
            </a:r>
          </a:p>
        </p:txBody>
      </p:sp>
      <p:sp>
        <p:nvSpPr>
          <p:cNvPr id="4" name="Content Placeholder 3"/>
          <p:cNvSpPr>
            <a:spLocks noGrp="1"/>
          </p:cNvSpPr>
          <p:nvPr>
            <p:ph type="body" idx="1"/>
          </p:nvPr>
        </p:nvSpPr>
        <p:spPr/>
        <p:txBody>
          <a:bodyPr/>
          <a:lstStyle/>
          <a:p>
            <a:pPr lvl="1"/>
            <a:r>
              <a:rPr lang="en-US" dirty="0">
                <a:hlinkClick r:id="rId2"/>
              </a:rPr>
              <a:t>Bias and Fairness in ML tutorial</a:t>
            </a:r>
            <a:endParaRPr lang="en-US" dirty="0"/>
          </a:p>
          <a:p>
            <a:pPr lvl="1"/>
            <a:r>
              <a:rPr lang="en-US" dirty="0">
                <a:hlinkClick r:id="rId3"/>
              </a:rPr>
              <a:t>Fairness Tree</a:t>
            </a:r>
            <a:endParaRPr lang="en-US" dirty="0"/>
          </a:p>
          <a:p>
            <a:pPr lvl="1"/>
            <a:r>
              <a:rPr lang="en-US" dirty="0"/>
              <a:t>Aequitas: Bias Audit Tool [</a:t>
            </a:r>
            <a:r>
              <a:rPr lang="en-US" dirty="0">
                <a:hlinkClick r:id="rId3"/>
              </a:rPr>
              <a:t>description</a:t>
            </a:r>
            <a:r>
              <a:rPr lang="en-US" dirty="0"/>
              <a:t>] [</a:t>
            </a:r>
            <a:r>
              <a:rPr lang="en-US" dirty="0">
                <a:hlinkClick r:id="rId4"/>
              </a:rPr>
              <a:t>code</a:t>
            </a:r>
            <a:r>
              <a:rPr lang="en-US" dirty="0"/>
              <a:t>]</a:t>
            </a:r>
          </a:p>
          <a:p>
            <a:pPr lvl="1"/>
            <a:r>
              <a:rPr lang="en-US" dirty="0">
                <a:hlinkClick r:id="rId5"/>
              </a:rPr>
              <a:t>Bias in ML Book Chapter</a:t>
            </a:r>
            <a:endParaRPr lang="en-US" dirty="0"/>
          </a:p>
          <a:p>
            <a:pPr lvl="1"/>
            <a:endParaRPr lang="en-US" dirty="0"/>
          </a:p>
          <a:p>
            <a:pPr lvl="1"/>
            <a:endParaRPr lang="en-US" dirty="0"/>
          </a:p>
        </p:txBody>
      </p:sp>
    </p:spTree>
    <p:extLst>
      <p:ext uri="{BB962C8B-B14F-4D97-AF65-F5344CB8AC3E}">
        <p14:creationId xmlns:p14="http://schemas.microsoft.com/office/powerpoint/2010/main" val="15746659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ayid class uchica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aia-porto-ghani-2018" id="{82BABE80-AE8E-FF4E-85C0-B54C44AB8DF2}" vid="{E9C63820-0DC0-E74F-8230-5D2113CC263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2291</TotalTime>
  <Words>2787</Words>
  <Application>Microsoft Macintosh PowerPoint</Application>
  <PresentationFormat>Widescreen</PresentationFormat>
  <Paragraphs>554</Paragraphs>
  <Slides>96</Slides>
  <Notes>20</Notes>
  <HiddenSlides>6</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96</vt:i4>
      </vt:variant>
    </vt:vector>
  </HeadingPairs>
  <TitlesOfParts>
    <vt:vector size="103" baseType="lpstr">
      <vt:lpstr>Arial</vt:lpstr>
      <vt:lpstr>Calibri</vt:lpstr>
      <vt:lpstr>Century Gothic</vt:lpstr>
      <vt:lpstr>Courier New</vt:lpstr>
      <vt:lpstr>Lato</vt:lpstr>
      <vt:lpstr>Simple Light</vt:lpstr>
      <vt:lpstr>rayid class uchicago</vt:lpstr>
      <vt:lpstr>PowerPoint Presentation</vt:lpstr>
      <vt:lpstr>Reminders</vt:lpstr>
      <vt:lpstr>Project Presentations</vt:lpstr>
      <vt:lpstr>Plan for the week</vt:lpstr>
      <vt:lpstr>PowerPoint Presentation</vt:lpstr>
      <vt:lpstr>The focus should not just be on making the ML model fair but rather on making the overall system and outcomes fair</vt:lpstr>
      <vt:lpstr>Translating policy goals to fairness metrics</vt:lpstr>
      <vt:lpstr>PowerPoint Presentation</vt:lpstr>
      <vt:lpstr>PowerPoint Presentation</vt:lpstr>
      <vt:lpstr>ML Fairness Workflow</vt:lpstr>
      <vt:lpstr>How can we reduce bias in ML models?</vt:lpstr>
      <vt:lpstr>How can we reduce bias in ML models?</vt:lpstr>
      <vt:lpstr>Exploring Trade-Offs</vt:lpstr>
      <vt:lpstr>Exploring Trade-Offs</vt:lpstr>
      <vt:lpstr>Exploring Trade-Offs</vt:lpstr>
      <vt:lpstr>Exploring Trade-Offs</vt:lpstr>
      <vt:lpstr>Exploring Trade-Offs</vt:lpstr>
      <vt:lpstr>Exploring Trade-Offs</vt:lpstr>
      <vt:lpstr>Calculating Fairness Metrics for Your Models: aequitas</vt:lpstr>
      <vt:lpstr>Calculating Fairness Metrics for Your Models: aequitas</vt:lpstr>
      <vt:lpstr>Calculating Fairness Metrics for Your Models: aequitas</vt:lpstr>
      <vt:lpstr>Reminders</vt:lpstr>
      <vt:lpstr>Appendix</vt:lpstr>
      <vt:lpstr>Legal and Social Principles</vt:lpstr>
      <vt:lpstr>Legal and Social Principles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Three Concepts of Fairness in ML</vt:lpstr>
      <vt:lpstr>Practical Challenges with Individual Fairness</vt:lpstr>
      <vt:lpstr>Where does this leave us?</vt:lpstr>
      <vt:lpstr>PowerPoint Presentation</vt:lpstr>
      <vt:lpstr>PowerPoint Presentation</vt:lpstr>
      <vt:lpstr>Many Bias Measures: How do we select what we care about?</vt:lpstr>
      <vt:lpstr>Translating policy goals to fairness metrics</vt:lpstr>
      <vt:lpstr>PowerPoint Presentation</vt:lpstr>
      <vt:lpstr>Bias Audit Flow</vt:lpstr>
      <vt:lpstr>Bias Audit</vt:lpstr>
      <vt:lpstr>Auditing COMPAS Disparities</vt:lpstr>
      <vt:lpstr>Auditing COMPAS Disparities</vt:lpstr>
      <vt:lpstr>Child Welfare Case Study</vt:lpstr>
      <vt:lpstr>Child Welfare Case Study</vt:lpstr>
      <vt:lpstr>Child Welfare Case Study</vt:lpstr>
      <vt:lpstr>PowerPoint Presentation</vt:lpstr>
      <vt:lpstr>Bias (in outcomes) can come from any of these four components</vt:lpstr>
      <vt:lpstr>PowerPoint Presentation</vt:lpstr>
      <vt:lpstr>Improving Fairness of Models</vt:lpstr>
      <vt:lpstr>Fairness-aware Model Selection</vt:lpstr>
      <vt:lpstr>Fairness-aware Model Selection</vt:lpstr>
      <vt:lpstr>Fairness-aware Model Selection</vt:lpstr>
      <vt:lpstr>Improving Fairness of Models</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 Advantages</vt:lpstr>
      <vt:lpstr>Optimize for Fairness in Model Training: Limitations</vt:lpstr>
      <vt:lpstr>Improving Fairness of Models</vt:lpstr>
      <vt:lpstr>Post-hoc Adjustments</vt:lpstr>
      <vt:lpstr>Post-hoc Adjustments</vt:lpstr>
      <vt:lpstr>Post-hoc Adjustments</vt:lpstr>
      <vt:lpstr>Post-hoc Adjustments</vt:lpstr>
      <vt:lpstr>Case Study: Post-hoc Adjustments and Policy Goals</vt:lpstr>
      <vt:lpstr>Case Study: Post-hoc Adjustments and Policy Goals</vt:lpstr>
      <vt:lpstr>PowerPoint Presentation</vt:lpstr>
      <vt:lpstr>PowerPoint Presentation</vt:lpstr>
      <vt:lpstr>PowerPoint Presentation</vt:lpstr>
      <vt:lpstr>PowerPoint Presentation</vt:lpstr>
      <vt:lpstr>Equality of Predictions vs Underlying Disparities</vt:lpstr>
      <vt:lpstr>Equality of Predictions vs Underlying Disparities</vt:lpstr>
      <vt:lpstr>Equality of Predictions vs Underlying Disparities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Improving Fairness of Models</vt:lpstr>
      <vt:lpstr>PowerPoint Presentation</vt:lpstr>
      <vt:lpstr>Data and AI Ethics Issues</vt:lpstr>
      <vt:lpstr>Summary</vt:lpstr>
      <vt:lpstr>Readings</vt:lpstr>
      <vt:lpstr>Useful resources we’ve created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Rayid Ghani</cp:lastModifiedBy>
  <cp:revision>68</cp:revision>
  <dcterms:created xsi:type="dcterms:W3CDTF">2020-01-14T19:43:43Z</dcterms:created>
  <dcterms:modified xsi:type="dcterms:W3CDTF">2023-11-21T21:33:02Z</dcterms:modified>
</cp:coreProperties>
</file>